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4" r:id="rId3"/>
    <p:sldId id="284" r:id="rId4"/>
    <p:sldId id="283" r:id="rId5"/>
    <p:sldId id="285" r:id="rId6"/>
    <p:sldId id="288" r:id="rId7"/>
    <p:sldId id="266" r:id="rId8"/>
    <p:sldId id="281" r:id="rId9"/>
    <p:sldId id="282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80" r:id="rId21"/>
    <p:sldId id="299" r:id="rId22"/>
    <p:sldId id="279" r:id="rId23"/>
    <p:sldId id="300" r:id="rId24"/>
    <p:sldId id="301" r:id="rId25"/>
    <p:sldId id="258" r:id="rId26"/>
    <p:sldId id="259" r:id="rId27"/>
    <p:sldId id="260" r:id="rId28"/>
    <p:sldId id="261" r:id="rId29"/>
    <p:sldId id="302" r:id="rId30"/>
    <p:sldId id="306" r:id="rId31"/>
    <p:sldId id="307" r:id="rId32"/>
    <p:sldId id="308" r:id="rId33"/>
    <p:sldId id="309" r:id="rId34"/>
    <p:sldId id="310" r:id="rId35"/>
    <p:sldId id="303" r:id="rId36"/>
    <p:sldId id="304" r:id="rId37"/>
    <p:sldId id="305" r:id="rId38"/>
    <p:sldId id="287" r:id="rId39"/>
    <p:sldId id="286" r:id="rId40"/>
    <p:sldId id="27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33782-2053-434E-857D-5F54F15530BF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8E717-309A-45D6-AE04-9CEBA83B5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860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7487C3-F696-4DFB-8684-21796339EFE2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70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02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4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27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42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47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79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78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456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924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01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8B533-8B31-4E24-BC57-94199E6A79A7}" type="datetimeFigureOut">
              <a:rPr lang="en-GB" smtClean="0"/>
              <a:t>15/02/2016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C2F4C-ABEA-4290-828A-A4879DB431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31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56.pn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tiff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tiff"/><Relationship Id="rId3" Type="http://schemas.openxmlformats.org/officeDocument/2006/relationships/image" Target="../media/image131.tiff"/><Relationship Id="rId7" Type="http://schemas.openxmlformats.org/officeDocument/2006/relationships/image" Target="../media/image135.tiff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tiff"/><Relationship Id="rId5" Type="http://schemas.openxmlformats.org/officeDocument/2006/relationships/image" Target="../media/image133.tiff"/><Relationship Id="rId4" Type="http://schemas.openxmlformats.org/officeDocument/2006/relationships/image" Target="../media/image132.tiff"/><Relationship Id="rId9" Type="http://schemas.openxmlformats.org/officeDocument/2006/relationships/image" Target="../media/image137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8221"/>
            <a:ext cx="9144000" cy="1276981"/>
          </a:xfrm>
        </p:spPr>
        <p:txBody>
          <a:bodyPr>
            <a:noAutofit/>
          </a:bodyPr>
          <a:lstStyle/>
          <a:p>
            <a:r>
              <a:rPr lang="en-GB" sz="2800" b="1" dirty="0" smtClean="0"/>
              <a:t>Mapping surficial geology and geomorphology in landscapes undergoing rapid deglaciation </a:t>
            </a:r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(lessons for understanding Quaternary glacial geology) </a:t>
            </a:r>
            <a:endParaRPr lang="en-GB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196752"/>
            <a:ext cx="6400800" cy="72008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David J A Evans</a:t>
            </a:r>
            <a:endParaRPr lang="en-GB" sz="2800" dirty="0"/>
          </a:p>
        </p:txBody>
      </p:sp>
      <p:pic>
        <p:nvPicPr>
          <p:cNvPr id="1026" name="Picture 2" descr="\\hudson\dgg0djae\Mds_Desktop\Durham log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b="24052"/>
          <a:stretch/>
        </p:blipFill>
        <p:spPr bwMode="auto">
          <a:xfrm>
            <a:off x="7020272" y="5992314"/>
            <a:ext cx="1979712" cy="8542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40166"/>
            <a:ext cx="3563887" cy="791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" y="1645689"/>
            <a:ext cx="3532056" cy="430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832" y="1645689"/>
            <a:ext cx="8968152" cy="43005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9" name="Picture 5" descr="\\hudson\dgg0djae\My_Documents\My Pictures\Screen savers\17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103603" y="1657539"/>
            <a:ext cx="3265227" cy="428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707796"/>
            <a:ext cx="1012543" cy="42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996" y="1705098"/>
            <a:ext cx="1012551" cy="418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hudson\dgg0djae\Mds_Desktop\bc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5461913"/>
            <a:ext cx="737131" cy="13846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RGS_logo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6446" y="5726704"/>
            <a:ext cx="1524000" cy="110543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2653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19295" y="3933056"/>
            <a:ext cx="4355976" cy="29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73" y="4257092"/>
            <a:ext cx="4788024" cy="227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F:\Glacial landsystems\Breida\2007 oblique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1004"/>
            <a:ext cx="9185534" cy="347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860032" y="1196752"/>
            <a:ext cx="2137251" cy="2520280"/>
          </a:xfrm>
          <a:prstGeom prst="straightConnector1">
            <a:avLst/>
          </a:prstGeom>
          <a:ln w="31750">
            <a:solidFill>
              <a:srgbClr val="FF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331640" y="2060848"/>
            <a:ext cx="2376264" cy="2088233"/>
          </a:xfrm>
          <a:prstGeom prst="straightConnector1">
            <a:avLst/>
          </a:prstGeom>
          <a:ln w="31750">
            <a:solidFill>
              <a:srgbClr val="FF99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5055" y="3887760"/>
            <a:ext cx="76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MES 2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186268" y="3603038"/>
            <a:ext cx="76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MES 1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563888" y="-1"/>
            <a:ext cx="5581755" cy="404665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 smtClean="0"/>
              <a:t>Process-form models - The development of eskers through time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93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"/>
            <a:ext cx="3275856" cy="6669358"/>
          </a:xfrm>
        </p:spPr>
        <p:txBody>
          <a:bodyPr>
            <a:noAutofit/>
          </a:bodyPr>
          <a:lstStyle/>
          <a:p>
            <a:endParaRPr lang="en-GB" sz="2000" b="1" dirty="0" smtClean="0"/>
          </a:p>
          <a:p>
            <a:pPr>
              <a:buFontTx/>
              <a:buChar char="-"/>
            </a:pPr>
            <a:endParaRPr lang="en-GB" sz="2000" dirty="0" smtClean="0"/>
          </a:p>
          <a:p>
            <a:pPr>
              <a:buFontTx/>
              <a:buChar char="-"/>
            </a:pPr>
            <a:r>
              <a:rPr lang="en-GB" sz="2000" dirty="0" smtClean="0"/>
              <a:t>1965: esker melting </a:t>
            </a:r>
            <a:r>
              <a:rPr lang="en-GB" sz="2000" dirty="0"/>
              <a:t>out of </a:t>
            </a:r>
            <a:r>
              <a:rPr lang="en-GB" sz="2000" dirty="0" err="1" smtClean="0"/>
              <a:t>Mavabyggdarond</a:t>
            </a:r>
            <a:r>
              <a:rPr lang="en-GB" sz="2000" dirty="0" smtClean="0"/>
              <a:t> medial moraine (yellow arrow) </a:t>
            </a:r>
          </a:p>
          <a:p>
            <a:pPr>
              <a:buFontTx/>
              <a:buChar char="-"/>
            </a:pPr>
            <a:endParaRPr lang="en-GB" sz="2000" dirty="0"/>
          </a:p>
          <a:p>
            <a:pPr>
              <a:buFontTx/>
              <a:buChar char="-"/>
            </a:pPr>
            <a:endParaRPr lang="en-GB" sz="2000" dirty="0"/>
          </a:p>
          <a:p>
            <a:pPr>
              <a:buFontTx/>
              <a:buChar char="-"/>
            </a:pPr>
            <a:endParaRPr lang="en-GB" sz="2000" dirty="0" smtClean="0"/>
          </a:p>
          <a:p>
            <a:pPr>
              <a:buFontTx/>
              <a:buChar char="-"/>
            </a:pPr>
            <a:r>
              <a:rPr lang="en-GB" sz="2000" dirty="0" smtClean="0"/>
              <a:t>2007: this </a:t>
            </a:r>
            <a:r>
              <a:rPr lang="en-GB" sz="2000" dirty="0"/>
              <a:t>esker appears to have decreased in size relative to the more distal eskers (red arrows) </a:t>
            </a:r>
            <a:endParaRPr lang="en-GB" sz="2000" dirty="0" smtClean="0"/>
          </a:p>
          <a:p>
            <a:pPr>
              <a:buFontTx/>
              <a:buChar char="-"/>
            </a:pPr>
            <a:endParaRPr lang="en-GB" sz="2000" dirty="0"/>
          </a:p>
          <a:p>
            <a:pPr>
              <a:buFontTx/>
              <a:buChar char="-"/>
            </a:pPr>
            <a:r>
              <a:rPr lang="en-GB" sz="2000" dirty="0" smtClean="0"/>
              <a:t>So it </a:t>
            </a:r>
            <a:r>
              <a:rPr lang="en-GB" sz="2000" dirty="0"/>
              <a:t>was a proto-esker in 1965 with poor preservation </a:t>
            </a:r>
            <a:r>
              <a:rPr lang="en-GB" sz="2000" dirty="0" smtClean="0"/>
              <a:t>potential</a:t>
            </a:r>
          </a:p>
          <a:p>
            <a:pPr marL="0" indent="0">
              <a:buNone/>
            </a:pPr>
            <a:r>
              <a:rPr lang="en-GB" sz="2000" dirty="0" smtClean="0"/>
              <a:t>     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(confirms Price’s 1969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         ice core predictions)</a:t>
            </a:r>
            <a:endParaRPr lang="en-GB" sz="2000" dirty="0"/>
          </a:p>
        </p:txBody>
      </p:sp>
      <p:pic>
        <p:nvPicPr>
          <p:cNvPr id="4" name="Picture 3" descr="F:\Breidamerkurjokull work\Figures\Resubmission figures\jpegs\Figure 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"/>
            <a:ext cx="565317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" y="-1"/>
            <a:ext cx="4139952" cy="47667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dirty="0" smtClean="0"/>
              <a:t>The development of eskers through time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77592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Glacial landsystems\Breida\2007 oblique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9" y="3717033"/>
            <a:ext cx="8310984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0"/>
            <a:ext cx="5220072" cy="47667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Models of esker formation (MES 1)</a:t>
            </a:r>
            <a:endParaRPr lang="en-GB" sz="2400" dirty="0"/>
          </a:p>
        </p:txBody>
      </p:sp>
      <p:pic>
        <p:nvPicPr>
          <p:cNvPr id="4" name="Picture 3" descr="Figure 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6097" y="1"/>
            <a:ext cx="3714001" cy="4077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5936" y="692696"/>
            <a:ext cx="4716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Models of esker formation (MES 1)</a:t>
            </a:r>
          </a:p>
          <a:p>
            <a:pPr marL="342900" indent="-342900">
              <a:buAutoNum type="alphaUcParenR"/>
            </a:pPr>
            <a:endParaRPr lang="en-GB" sz="2000" dirty="0"/>
          </a:p>
          <a:p>
            <a:pPr marL="342900" indent="-342900">
              <a:buAutoNum type="alphaUcParenR"/>
            </a:pPr>
            <a:r>
              <a:rPr lang="en-GB" sz="2000" dirty="0" err="1" smtClean="0"/>
              <a:t>englacial</a:t>
            </a:r>
            <a:r>
              <a:rPr lang="en-GB" sz="2000" dirty="0" smtClean="0"/>
              <a:t> </a:t>
            </a:r>
            <a:r>
              <a:rPr lang="en-GB" sz="2000" dirty="0"/>
              <a:t>stream feeds </a:t>
            </a:r>
            <a:r>
              <a:rPr lang="en-GB" sz="2000" dirty="0" smtClean="0"/>
              <a:t>ice-contact fan </a:t>
            </a:r>
          </a:p>
          <a:p>
            <a:pPr marL="342900" indent="-342900">
              <a:buAutoNum type="alphaUcParenR"/>
            </a:pPr>
            <a:r>
              <a:rPr lang="en-GB" sz="2000" dirty="0" smtClean="0"/>
              <a:t>glacier </a:t>
            </a:r>
            <a:r>
              <a:rPr lang="en-GB" sz="2000" dirty="0"/>
              <a:t>surface lowers during </a:t>
            </a:r>
            <a:r>
              <a:rPr lang="en-GB" sz="2000" dirty="0" smtClean="0"/>
              <a:t>retreat &amp; </a:t>
            </a:r>
            <a:r>
              <a:rPr lang="en-GB" sz="2000" dirty="0"/>
              <a:t>drainage is impeded by the </a:t>
            </a:r>
            <a:r>
              <a:rPr lang="en-GB" sz="2000" dirty="0" smtClean="0"/>
              <a:t>fan. So </a:t>
            </a:r>
            <a:r>
              <a:rPr lang="en-GB" sz="2000" dirty="0" err="1" smtClean="0"/>
              <a:t>meltwater</a:t>
            </a:r>
            <a:r>
              <a:rPr lang="en-GB" sz="2000" dirty="0" smtClean="0"/>
              <a:t> </a:t>
            </a:r>
            <a:r>
              <a:rPr lang="en-GB" sz="2000" dirty="0"/>
              <a:t>is diverted along the apex of the </a:t>
            </a:r>
            <a:r>
              <a:rPr lang="en-GB" sz="2000" dirty="0" smtClean="0"/>
              <a:t>fan, where  eskers  then form</a:t>
            </a:r>
            <a:endParaRPr lang="en-GB" sz="2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79912" y="-1"/>
            <a:ext cx="5365731" cy="47667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/>
              <a:t>The development of eskers through time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87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996952"/>
            <a:ext cx="3581019" cy="980727"/>
          </a:xfrm>
        </p:spPr>
        <p:txBody>
          <a:bodyPr>
            <a:normAutofit/>
          </a:bodyPr>
          <a:lstStyle/>
          <a:p>
            <a:pPr marL="263525" lvl="2" indent="-263525"/>
            <a:r>
              <a:rPr lang="en-GB" dirty="0" smtClean="0"/>
              <a:t>Models of esker formation (MES 2)</a:t>
            </a:r>
            <a:endParaRPr lang="en-GB" dirty="0"/>
          </a:p>
        </p:txBody>
      </p:sp>
      <p:pic>
        <p:nvPicPr>
          <p:cNvPr id="5" name="Picture 4" descr="Figure 1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2859" y="2242934"/>
            <a:ext cx="3976264" cy="4485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861048"/>
            <a:ext cx="4716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GB" sz="2000" dirty="0" err="1" smtClean="0"/>
              <a:t>englacial</a:t>
            </a:r>
            <a:r>
              <a:rPr lang="en-GB" sz="2000" dirty="0" smtClean="0"/>
              <a:t> </a:t>
            </a:r>
            <a:r>
              <a:rPr lang="en-GB" sz="2000" dirty="0"/>
              <a:t>stream emerges on </a:t>
            </a:r>
            <a:r>
              <a:rPr lang="en-GB" sz="2000" dirty="0" smtClean="0"/>
              <a:t>glacier </a:t>
            </a:r>
            <a:r>
              <a:rPr lang="en-GB" sz="2000" dirty="0"/>
              <a:t>surface </a:t>
            </a:r>
            <a:r>
              <a:rPr lang="en-GB" sz="2000" dirty="0" smtClean="0"/>
              <a:t>&amp; </a:t>
            </a:r>
            <a:r>
              <a:rPr lang="en-GB" sz="2000" dirty="0"/>
              <a:t>water drains in </a:t>
            </a:r>
            <a:r>
              <a:rPr lang="en-GB" sz="2000" dirty="0" smtClean="0"/>
              <a:t> </a:t>
            </a:r>
            <a:r>
              <a:rPr lang="en-GB" sz="2000" dirty="0" err="1" smtClean="0"/>
              <a:t>supraglacial</a:t>
            </a:r>
            <a:r>
              <a:rPr lang="en-GB" sz="2000" dirty="0" smtClean="0"/>
              <a:t>  channels  to form eskers </a:t>
            </a:r>
          </a:p>
          <a:p>
            <a:pPr marL="342900" indent="-342900">
              <a:buAutoNum type="alphaUcParenR"/>
            </a:pPr>
            <a:r>
              <a:rPr lang="en-GB" sz="2000" dirty="0" smtClean="0"/>
              <a:t>outwash </a:t>
            </a:r>
            <a:r>
              <a:rPr lang="en-GB" sz="2000" dirty="0"/>
              <a:t>fan </a:t>
            </a:r>
            <a:r>
              <a:rPr lang="en-GB" sz="2000" dirty="0" smtClean="0"/>
              <a:t>aggrades </a:t>
            </a:r>
            <a:r>
              <a:rPr lang="en-GB" sz="2000" dirty="0"/>
              <a:t>over the </a:t>
            </a:r>
            <a:r>
              <a:rPr lang="en-GB" sz="2000" dirty="0" smtClean="0"/>
              <a:t> snout &amp; eskers. Eskers then emerge  as </a:t>
            </a:r>
            <a:r>
              <a:rPr lang="en-GB" sz="2000" dirty="0"/>
              <a:t>the ice melts </a:t>
            </a:r>
            <a:r>
              <a:rPr lang="en-GB" sz="2000" dirty="0" smtClean="0"/>
              <a:t>out</a:t>
            </a:r>
            <a:endParaRPr lang="en-GB" sz="2000" dirty="0"/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32375" y="14282"/>
            <a:ext cx="5731510" cy="28587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12159" y="14282"/>
            <a:ext cx="3076963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 development of eskers through time</a:t>
            </a:r>
          </a:p>
        </p:txBody>
      </p:sp>
    </p:spTree>
    <p:extLst>
      <p:ext uri="{BB962C8B-B14F-4D97-AF65-F5344CB8AC3E}">
        <p14:creationId xmlns:p14="http://schemas.microsoft.com/office/powerpoint/2010/main" val="2218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" y="13823"/>
            <a:ext cx="9125910" cy="462849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en-GB" sz="2000" dirty="0" smtClean="0"/>
              <a:t>Process-form models: </a:t>
            </a:r>
            <a:r>
              <a:rPr lang="en-GB" sz="2000" dirty="0" err="1" smtClean="0"/>
              <a:t>Kvíárjökull</a:t>
            </a:r>
            <a:r>
              <a:rPr lang="en-GB" sz="2000" dirty="0" smtClean="0"/>
              <a:t> </a:t>
            </a:r>
            <a:r>
              <a:rPr lang="en-GB" sz="2000" dirty="0"/>
              <a:t>- an </a:t>
            </a:r>
            <a:r>
              <a:rPr lang="en-GB" sz="2000" dirty="0" err="1"/>
              <a:t>overdeepening</a:t>
            </a:r>
            <a:r>
              <a:rPr lang="en-GB" sz="2000" dirty="0"/>
              <a:t> in the act of revealing itself 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88714"/>
            <a:ext cx="9144000" cy="420006"/>
          </a:xfrm>
        </p:spPr>
        <p:txBody>
          <a:bodyPr>
            <a:normAutofit/>
          </a:bodyPr>
          <a:lstStyle/>
          <a:p>
            <a:pPr marL="182563" indent="-182563"/>
            <a:r>
              <a:rPr lang="en-GB" sz="1800" dirty="0" smtClean="0"/>
              <a:t>Photogrammetric survey - piedmont lobe with </a:t>
            </a:r>
            <a:r>
              <a:rPr lang="en-GB" sz="1800" dirty="0" err="1" smtClean="0"/>
              <a:t>overdeepening</a:t>
            </a:r>
            <a:r>
              <a:rPr lang="en-GB" sz="1800" dirty="0" smtClean="0"/>
              <a:t> &amp; associated ice-cored moraine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356902"/>
            <a:ext cx="6705601" cy="350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E:\Glacial landsystems\Kviarjokull\Kviarjokull 2010\P1000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3680" y="856609"/>
            <a:ext cx="4572001" cy="3429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705599" y="4304370"/>
            <a:ext cx="24300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dirty="0" err="1" smtClean="0"/>
              <a:t>Englacial</a:t>
            </a:r>
            <a:r>
              <a:rPr lang="en-GB" dirty="0" smtClean="0"/>
              <a:t> eskers = </a:t>
            </a:r>
          </a:p>
          <a:p>
            <a:r>
              <a:rPr lang="en-GB" dirty="0" smtClean="0"/>
              <a:t>   drainage bypassing </a:t>
            </a:r>
          </a:p>
          <a:p>
            <a:r>
              <a:rPr lang="en-GB" dirty="0" smtClean="0"/>
              <a:t>   the </a:t>
            </a:r>
            <a:r>
              <a:rPr lang="en-GB" dirty="0" err="1" smtClean="0"/>
              <a:t>overdeepening</a:t>
            </a:r>
            <a:endParaRPr lang="en-GB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 smtClean="0"/>
              <a:t>Kame terrace forming inside lateral moraine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dirty="0" smtClean="0"/>
              <a:t>Hummocky (controlled) moraine &amp; incremental stagnation</a:t>
            </a:r>
            <a:endParaRPr lang="en-U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0" y="853695"/>
            <a:ext cx="4450400" cy="237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528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912245"/>
            <a:ext cx="6324600" cy="16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3810000"/>
            <a:ext cx="5257800" cy="990600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smtClean="0"/>
              <a:t>Incremental stagnation (</a:t>
            </a:r>
            <a:r>
              <a:rPr lang="en-GB" sz="2000" dirty="0" err="1" smtClean="0"/>
              <a:t>Eyles</a:t>
            </a:r>
            <a:r>
              <a:rPr lang="en-GB" sz="2000" dirty="0" smtClean="0"/>
              <a:t> 1983) </a:t>
            </a:r>
          </a:p>
          <a:p>
            <a:pPr>
              <a:buNone/>
            </a:pPr>
            <a:r>
              <a:rPr lang="en-GB" sz="2000" dirty="0" smtClean="0"/>
              <a:t>       – active temperate </a:t>
            </a:r>
            <a:r>
              <a:rPr lang="en-GB" sz="2000" dirty="0" err="1" smtClean="0"/>
              <a:t>glaciodynamics</a:t>
            </a:r>
            <a:r>
              <a:rPr lang="en-GB" sz="2000" dirty="0" smtClean="0"/>
              <a:t> </a:t>
            </a:r>
          </a:p>
          <a:p>
            <a:pPr>
              <a:buNone/>
            </a:pPr>
            <a:r>
              <a:rPr lang="en-GB" sz="2000" dirty="0" smtClean="0"/>
              <a:t>                                    of debris-covered snout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95800"/>
            <a:ext cx="359131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81400" cy="235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2286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1945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1910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2003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209800"/>
            <a:ext cx="27908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3200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1964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1" y="0"/>
            <a:ext cx="5257800" cy="381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227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4316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lum bright="-14000"/>
          </a:blip>
          <a:srcRect/>
          <a:stretch>
            <a:fillRect/>
          </a:stretch>
        </p:blipFill>
        <p:spPr bwMode="auto">
          <a:xfrm>
            <a:off x="0" y="4125311"/>
            <a:ext cx="9144001" cy="273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91201" y="1392704"/>
            <a:ext cx="335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dirty="0" smtClean="0"/>
              <a:t> Analogue for outwash head- </a:t>
            </a:r>
          </a:p>
          <a:p>
            <a:r>
              <a:rPr lang="en-GB" sz="2000" dirty="0" smtClean="0"/>
              <a:t>       dammed </a:t>
            </a:r>
            <a:r>
              <a:rPr lang="en-GB" sz="2000" dirty="0" err="1" smtClean="0"/>
              <a:t>overdeepening</a:t>
            </a:r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 (typical topographic scenario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         for upland landscapes)</a:t>
            </a:r>
          </a:p>
          <a:p>
            <a:pPr>
              <a:buNone/>
            </a:pPr>
            <a:r>
              <a:rPr lang="en-GB" sz="2000" dirty="0" smtClean="0"/>
              <a:t>      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04048" y="13823"/>
            <a:ext cx="4139952" cy="6858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err="1" smtClean="0"/>
              <a:t>Kvíárjökull</a:t>
            </a:r>
            <a:r>
              <a:rPr lang="en-GB" sz="2400" dirty="0" smtClean="0"/>
              <a:t> - an </a:t>
            </a:r>
            <a:r>
              <a:rPr lang="en-GB" sz="2400" dirty="0" err="1" smtClean="0"/>
              <a:t>overdeepening</a:t>
            </a:r>
            <a:r>
              <a:rPr lang="en-GB" sz="2400" dirty="0" smtClean="0"/>
              <a:t> in the act of revealing itself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077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997" y="655775"/>
            <a:ext cx="7411990" cy="341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03210" y="247062"/>
            <a:ext cx="8686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dirty="0" smtClean="0"/>
              <a:t>Process-form models: surging glaciers 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598357" y="1916832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Evans &amp; Rea 1999, 2003</a:t>
            </a:r>
            <a:endParaRPr lang="en-US" dirty="0"/>
          </a:p>
        </p:txBody>
      </p:sp>
      <p:pic>
        <p:nvPicPr>
          <p:cNvPr id="8" name="Picture 6" descr="22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1348" y="3182591"/>
            <a:ext cx="2798169" cy="458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3210" y="3573016"/>
            <a:ext cx="2442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Crevasse squeeze ridges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676162" y="3707742"/>
            <a:ext cx="1467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Zig-</a:t>
            </a:r>
            <a:r>
              <a:rPr lang="en-GB" dirty="0" err="1" smtClean="0"/>
              <a:t>zag</a:t>
            </a:r>
            <a:r>
              <a:rPr lang="en-GB" dirty="0" smtClean="0"/>
              <a:t> eskers</a:t>
            </a:r>
            <a:endParaRPr lang="en-GB" dirty="0"/>
          </a:p>
        </p:txBody>
      </p:sp>
      <p:pic>
        <p:nvPicPr>
          <p:cNvPr id="10242" name="Picture 2" descr="G:\Glacial landsystems\Surging glacier landsystem\Bruarjokull surging glacial landsystem\Crevasse squeeze ridges\Eyjabakkajokull crevasse-squeeze ridg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" y="3942349"/>
            <a:ext cx="4503675" cy="293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9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F:\Glacial landsystems\Surging glacier landsystem\Bruarjokull surging glacial landsystem\Surge moraine\00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0647"/>
            <a:ext cx="4283968" cy="28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4067554" cy="265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381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2400" b="1" dirty="0" smtClean="0"/>
              <a:t>Process-form </a:t>
            </a:r>
            <a:r>
              <a:rPr lang="en-GB" sz="2400" b="1" dirty="0" err="1" smtClean="0"/>
              <a:t>models:surging</a:t>
            </a:r>
            <a:r>
              <a:rPr lang="en-GB" sz="2400" b="1" dirty="0" smtClean="0"/>
              <a:t> glaciers  </a:t>
            </a:r>
            <a:endParaRPr lang="en-US" sz="2400" b="1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825936" y="-345592"/>
            <a:ext cx="4495800" cy="614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24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523705" y="3237705"/>
            <a:ext cx="2743200" cy="449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14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DJAE\Figures &amp; photos\Glacial landsystems\Surging glacier landsystem\Bruarjokull surging glacial landsystem\Bruarjokull in surge 1964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60" y="884304"/>
            <a:ext cx="4592492" cy="20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26" y="2971800"/>
            <a:ext cx="5358726" cy="389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4304"/>
            <a:ext cx="5334000" cy="33105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4669" cy="457200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Process-form models: surging </a:t>
            </a:r>
            <a:r>
              <a:rPr lang="en-GB" sz="2400" b="1" dirty="0"/>
              <a:t>glaciers 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482" y="457200"/>
            <a:ext cx="8686800" cy="5516563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Schomacker</a:t>
            </a:r>
            <a:r>
              <a:rPr lang="en-GB" sz="2000" dirty="0" smtClean="0"/>
              <a:t> &amp; </a:t>
            </a:r>
            <a:r>
              <a:rPr lang="en-GB" sz="2000" dirty="0" err="1" smtClean="0"/>
              <a:t>Kjaer</a:t>
            </a:r>
            <a:r>
              <a:rPr lang="en-GB" sz="2000" dirty="0" smtClean="0"/>
              <a:t> (2007) – spatial &amp; temporal change at </a:t>
            </a:r>
            <a:r>
              <a:rPr lang="en-GB" sz="2000" dirty="0" err="1" smtClean="0"/>
              <a:t>Brúarjökull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818526" y="6531617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Benediktsson</a:t>
            </a:r>
            <a:r>
              <a:rPr lang="en-GB" dirty="0" smtClean="0"/>
              <a:t> (2009)</a:t>
            </a:r>
            <a:endParaRPr lang="en-GB" dirty="0"/>
          </a:p>
        </p:txBody>
      </p:sp>
      <p:pic>
        <p:nvPicPr>
          <p:cNvPr id="11266" name="Picture 2" descr="G:\Glacial landsystems\Surging glacier landsystem\Eyjabakkajokull surge thrust block mora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1785"/>
            <a:ext cx="3818525" cy="25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G:\Expedition photos\Arctic Canada\Banks Island 2008\P70773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4" t="19697" r="20297" b="15132"/>
          <a:stretch/>
        </p:blipFill>
        <p:spPr bwMode="auto">
          <a:xfrm>
            <a:off x="6725120" y="1882894"/>
            <a:ext cx="2332362" cy="209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5" y="15776"/>
            <a:ext cx="6099413" cy="820936"/>
          </a:xfrm>
        </p:spPr>
        <p:txBody>
          <a:bodyPr>
            <a:noAutofit/>
          </a:bodyPr>
          <a:lstStyle/>
          <a:p>
            <a:r>
              <a:rPr lang="en-GB" sz="2400" b="1" dirty="0" smtClean="0"/>
              <a:t>Quaternary geology – a Canadian perspective  </a:t>
            </a:r>
            <a:br>
              <a:rPr lang="en-GB" sz="2400" b="1" dirty="0" smtClean="0"/>
            </a:br>
            <a:r>
              <a:rPr lang="en-GB" sz="2400" b="1" dirty="0" smtClean="0"/>
              <a:t>(because that’s where I learned my craft!) </a:t>
            </a:r>
            <a:endParaRPr lang="en-GB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843"/>
            <a:ext cx="6638602" cy="56736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38602" y="3979663"/>
            <a:ext cx="2505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1600" dirty="0" smtClean="0"/>
              <a:t>Compilation of database of earth surface materials </a:t>
            </a:r>
          </a:p>
          <a:p>
            <a:endParaRPr lang="en-GB" sz="1600" dirty="0"/>
          </a:p>
          <a:p>
            <a:r>
              <a:rPr lang="en-GB" sz="1600" dirty="0" smtClean="0"/>
              <a:t>(intensive aerial photograph analysis)</a:t>
            </a:r>
          </a:p>
          <a:p>
            <a:endParaRPr lang="en-GB" sz="1600" dirty="0"/>
          </a:p>
          <a:p>
            <a:r>
              <a:rPr lang="en-GB" sz="1600" dirty="0" smtClean="0"/>
              <a:t>= maps (surficial geology + genetic classifications)</a:t>
            </a:r>
          </a:p>
          <a:p>
            <a:endParaRPr lang="en-GB" sz="1600" dirty="0"/>
          </a:p>
          <a:p>
            <a:r>
              <a:rPr lang="en-GB" sz="1600" dirty="0" smtClean="0"/>
              <a:t>= </a:t>
            </a:r>
            <a:r>
              <a:rPr lang="en-GB" sz="1600" dirty="0" err="1" smtClean="0"/>
              <a:t>stratigraphies</a:t>
            </a:r>
            <a:r>
              <a:rPr lang="en-GB" sz="1600" dirty="0" smtClean="0"/>
              <a:t> (sub- surface complexities) </a:t>
            </a:r>
            <a:endParaRPr lang="en-GB" sz="1600" dirty="0"/>
          </a:p>
        </p:txBody>
      </p:sp>
      <p:pic>
        <p:nvPicPr>
          <p:cNvPr id="9218" name="Picture 2" descr="G:\Expedition photos\Arctic Canada\Twin load, Makinson Inlet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49" y="0"/>
            <a:ext cx="3033861" cy="201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/>
              <a:t>Process-form models – modern analogues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00" y="404664"/>
            <a:ext cx="9110215" cy="452596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Developing </a:t>
            </a:r>
            <a:r>
              <a:rPr lang="en-GB" sz="2000" dirty="0" err="1" smtClean="0"/>
              <a:t>landsystem</a:t>
            </a:r>
            <a:r>
              <a:rPr lang="en-GB" sz="2000" dirty="0" smtClean="0"/>
              <a:t> models  - </a:t>
            </a:r>
            <a:r>
              <a:rPr lang="en-GB" sz="2000" dirty="0" err="1" smtClean="0"/>
              <a:t>Snæfellsjökull</a:t>
            </a:r>
            <a:r>
              <a:rPr lang="en-GB" sz="2000" dirty="0" smtClean="0"/>
              <a:t> ice cap centred </a:t>
            </a:r>
            <a:r>
              <a:rPr lang="en-GB" sz="2000" dirty="0" err="1" smtClean="0"/>
              <a:t>landsystem</a:t>
            </a:r>
            <a:endParaRPr lang="en-GB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4704"/>
            <a:ext cx="5778928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D:\Snaefellsjokull\Figure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55" y="730531"/>
            <a:ext cx="392294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Snaefellsjokull\Figure 7f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55" y="3322818"/>
            <a:ext cx="3922945" cy="294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Snaefellsjokull\Figure 7a.t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r="5799" b="10021"/>
          <a:stretch/>
        </p:blipFill>
        <p:spPr bwMode="auto">
          <a:xfrm>
            <a:off x="-2" y="4168333"/>
            <a:ext cx="3563890" cy="26896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2128" y="6150114"/>
            <a:ext cx="4634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Little Ice Age </a:t>
            </a:r>
            <a:r>
              <a:rPr lang="en-GB" sz="2000" dirty="0" err="1" smtClean="0"/>
              <a:t>polythermal</a:t>
            </a:r>
            <a:r>
              <a:rPr lang="en-GB" sz="2000" dirty="0" smtClean="0"/>
              <a:t> glacier snout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– flutings extending to ice-cored moraine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732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096" y="-8061"/>
            <a:ext cx="3250704" cy="700757"/>
          </a:xfrm>
        </p:spPr>
        <p:txBody>
          <a:bodyPr>
            <a:normAutofit fontScale="90000"/>
          </a:bodyPr>
          <a:lstStyle/>
          <a:p>
            <a:r>
              <a:rPr lang="en-GB" sz="2400" b="1" dirty="0"/>
              <a:t>Process-form models – modern analogues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2080" y="758779"/>
            <a:ext cx="3496740" cy="1427314"/>
          </a:xfrm>
        </p:spPr>
        <p:txBody>
          <a:bodyPr>
            <a:normAutofit/>
          </a:bodyPr>
          <a:lstStyle/>
          <a:p>
            <a:r>
              <a:rPr lang="en-GB" sz="2000" dirty="0" err="1"/>
              <a:t>Snæfellsjökull</a:t>
            </a:r>
            <a:r>
              <a:rPr lang="en-GB" sz="2000" dirty="0"/>
              <a:t> ice cap centred </a:t>
            </a:r>
            <a:r>
              <a:rPr lang="en-GB" sz="2000" dirty="0" err="1" smtClean="0"/>
              <a:t>landsystem</a:t>
            </a:r>
            <a:r>
              <a:rPr lang="en-GB" sz="2000" dirty="0" smtClean="0"/>
              <a:t> – a unique sediment/landform assemblage</a:t>
            </a:r>
            <a:endParaRPr lang="en-GB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080" cy="4709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193" y="3789040"/>
            <a:ext cx="4988807" cy="30795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 descr="G:\Glacial landsystems\Glaciated mountain landsystem\Snaefellsjokull landsystem\P10004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1" y="4743024"/>
            <a:ext cx="2879691" cy="21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Glacial landsystems\Glaciated mountain landsystem\Snaefellsjokull landsystem\P10005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7"/>
          <a:stretch/>
        </p:blipFill>
        <p:spPr bwMode="auto">
          <a:xfrm>
            <a:off x="5868144" y="2033997"/>
            <a:ext cx="2520280" cy="167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4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Glacial landsystems\Fjallsjokull\Fjallsjokull &amp; Hrutajokull 2014\DSC_08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22143" r="26907" b="8971"/>
          <a:stretch/>
        </p:blipFill>
        <p:spPr bwMode="auto">
          <a:xfrm>
            <a:off x="270256" y="5139057"/>
            <a:ext cx="2470337" cy="171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Flaajokull paper\Figure 8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764" y="4437112"/>
            <a:ext cx="3252236" cy="24390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Flaajokull paper\Figure 8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01" y="4682017"/>
            <a:ext cx="2901496" cy="217598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/>
              <a:t>Using UAVs – charting recent landform development at </a:t>
            </a:r>
            <a:r>
              <a:rPr lang="en-GB" sz="2800" b="1" dirty="0" err="1" smtClean="0"/>
              <a:t>Fláajökull</a:t>
            </a:r>
            <a:endParaRPr lang="en-GB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45" y="410206"/>
            <a:ext cx="5217956" cy="428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" y="410205"/>
            <a:ext cx="3903165" cy="489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0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871" y="34671"/>
            <a:ext cx="3560186" cy="476672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2400" b="1" dirty="0" smtClean="0"/>
              <a:t>Flutings, till eskers &amp; CSRs</a:t>
            </a:r>
            <a:endParaRPr lang="en-GB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" y="476672"/>
            <a:ext cx="3923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 smtClean="0"/>
              <a:t>Flaajokull</a:t>
            </a:r>
            <a:r>
              <a:rPr lang="en-GB" sz="2000" dirty="0" smtClean="0"/>
              <a:t> – developing our ideas on crevasse </a:t>
            </a:r>
            <a:r>
              <a:rPr lang="en-GB" sz="2000" dirty="0" err="1" smtClean="0"/>
              <a:t>infills</a:t>
            </a:r>
            <a:r>
              <a:rPr lang="en-GB" sz="2000" dirty="0" smtClean="0"/>
              <a:t> &amp; till eskers from </a:t>
            </a:r>
            <a:r>
              <a:rPr lang="en-GB" sz="2000" dirty="0" err="1" smtClean="0"/>
              <a:t>Sandfellsjokull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pic>
        <p:nvPicPr>
          <p:cNvPr id="7" name="Picture 2" descr="\\hudson\dgg0djae\Mds_Desktop\Flaajokull\01 Flaajokull(small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16" y="34671"/>
            <a:ext cx="4790132" cy="397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/>
          <a:stretch/>
        </p:blipFill>
        <p:spPr bwMode="auto">
          <a:xfrm>
            <a:off x="-22865" y="1597276"/>
            <a:ext cx="4320480" cy="5278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16" y="5021347"/>
            <a:ext cx="4790132" cy="18134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923928" y="4009737"/>
            <a:ext cx="5220072" cy="897779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 err="1" smtClean="0"/>
              <a:t>Flaajökull</a:t>
            </a:r>
            <a:r>
              <a:rPr lang="en-GB" sz="2000" dirty="0" smtClean="0"/>
              <a:t> – arcuate assemblages of overridden moraines and recessional push moraines + crevasse </a:t>
            </a:r>
            <a:r>
              <a:rPr lang="en-GB" sz="2000" dirty="0" err="1" smtClean="0"/>
              <a:t>infills</a:t>
            </a:r>
            <a:r>
              <a:rPr lang="en-GB" sz="2000" dirty="0" smtClean="0"/>
              <a:t> &amp; related “till eskers”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313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57"/>
            <a:ext cx="9144000" cy="460515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2400" dirty="0" smtClean="0"/>
              <a:t>Till esker-crevasse squeeze ridge continuum – its not all surge indicative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764704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000" dirty="0" smtClean="0"/>
              <a:t>Spatial change in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      sub-marginal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        landform/sediment </a:t>
            </a:r>
          </a:p>
          <a:p>
            <a:r>
              <a:rPr lang="en-GB" sz="2000" dirty="0"/>
              <a:t> </a:t>
            </a:r>
            <a:r>
              <a:rPr lang="en-GB" sz="2000" dirty="0" smtClean="0"/>
              <a:t>                          assemblages </a:t>
            </a:r>
          </a:p>
          <a:p>
            <a:pPr marL="180975" indent="-180975" algn="just">
              <a:buFont typeface="Arial" panose="020B0604020202020204" pitchFamily="34" charset="0"/>
              <a:buChar char="•"/>
            </a:pPr>
            <a:endParaRPr lang="en-GB" sz="2000" dirty="0"/>
          </a:p>
          <a:p>
            <a:pPr algn="just"/>
            <a:r>
              <a:rPr lang="en-GB" sz="2000" dirty="0" smtClean="0"/>
              <a:t>(due to change in foreland drainage characteristics) </a:t>
            </a:r>
            <a:endParaRPr lang="en-GB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/>
          <a:stretch/>
        </p:blipFill>
        <p:spPr bwMode="auto">
          <a:xfrm>
            <a:off x="3923928" y="476673"/>
            <a:ext cx="5220072" cy="37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D:\Flaajokull paper\Figure 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" y="3150311"/>
            <a:ext cx="5792520" cy="37076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Glacial landsystems\Flaajokull\Flaajokull 2014\Sawtooth moraines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437112"/>
            <a:ext cx="3347864" cy="22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991" t="6779" r="4717" b="12768"/>
          <a:stretch/>
        </p:blipFill>
        <p:spPr>
          <a:xfrm>
            <a:off x="1423" y="3861048"/>
            <a:ext cx="5072175" cy="300870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01" y="1700808"/>
            <a:ext cx="5937509" cy="1868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91264" cy="404664"/>
          </a:xfrm>
        </p:spPr>
        <p:txBody>
          <a:bodyPr>
            <a:normAutofit fontScale="90000"/>
          </a:bodyPr>
          <a:lstStyle/>
          <a:p>
            <a:r>
              <a:rPr lang="en-GB" sz="2400" b="1" dirty="0" smtClean="0"/>
              <a:t>Utilizing modern satellite data – </a:t>
            </a:r>
            <a:r>
              <a:rPr lang="en-GB" sz="2400" b="1" dirty="0" err="1" smtClean="0"/>
              <a:t>Kumtor</a:t>
            </a:r>
            <a:r>
              <a:rPr lang="en-GB" sz="2400" b="1" dirty="0" smtClean="0"/>
              <a:t> Gold Mine </a:t>
            </a:r>
            <a:endParaRPr lang="en-GB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" y="404664"/>
            <a:ext cx="5619687" cy="1676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 descr="G:\Glacier changes\Kumtor\Figure 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98" y="5360648"/>
            <a:ext cx="4057512" cy="14973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Glacier changes\Kumtor\lr_IMG_34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71" y="3569398"/>
            <a:ext cx="4971639" cy="17960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Glacier changes\Kumtor\Figure 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4" b="6844"/>
          <a:stretch/>
        </p:blipFill>
        <p:spPr bwMode="auto">
          <a:xfrm>
            <a:off x="5639230" y="404664"/>
            <a:ext cx="3491880" cy="12624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Glacier changes\Kumtor\2ABF6B81-C29D-4C63-8C4A-207BF97167C3_mwdynamic_mhdynamic_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4272"/>
            <a:ext cx="2669535" cy="17796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5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8226"/>
            <a:ext cx="9127966" cy="518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03178"/>
            <a:ext cx="8295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Digital Globe Foundation provided repeat satellite imagery from 1999-2014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Land element classification could be mapped as </a:t>
            </a:r>
            <a:r>
              <a:rPr lang="en-GB" dirty="0" err="1" smtClean="0"/>
              <a:t>spatio</a:t>
            </a:r>
            <a:r>
              <a:rPr lang="en-GB" dirty="0" smtClean="0"/>
              <a:t>-temporal continuum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Stagnant </a:t>
            </a:r>
            <a:r>
              <a:rPr lang="en-GB" dirty="0" err="1" smtClean="0"/>
              <a:t>Lysii</a:t>
            </a:r>
            <a:r>
              <a:rPr lang="en-GB" dirty="0" smtClean="0"/>
              <a:t> cirque glacier becomes remobilized by spoil dumping &amp; then surges!   </a:t>
            </a:r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91264" cy="404664"/>
          </a:xfrm>
        </p:spPr>
        <p:txBody>
          <a:bodyPr>
            <a:normAutofit fontScale="90000"/>
          </a:bodyPr>
          <a:lstStyle/>
          <a:p>
            <a:r>
              <a:rPr lang="en-GB" sz="2400" b="1" dirty="0" smtClean="0"/>
              <a:t>Utilizing modern satellite data – </a:t>
            </a:r>
            <a:r>
              <a:rPr lang="en-GB" sz="2400" b="1" dirty="0" err="1" smtClean="0"/>
              <a:t>Kumtor</a:t>
            </a:r>
            <a:r>
              <a:rPr lang="en-GB" sz="2400" b="1" dirty="0" smtClean="0"/>
              <a:t> Gold Mine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78846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2339752" cy="4525963"/>
          </a:xfrm>
        </p:spPr>
        <p:txBody>
          <a:bodyPr>
            <a:normAutofit/>
          </a:bodyPr>
          <a:lstStyle/>
          <a:p>
            <a:r>
              <a:rPr lang="en-GB" sz="2000" dirty="0" err="1" smtClean="0"/>
              <a:t>Davidov</a:t>
            </a:r>
            <a:r>
              <a:rPr lang="en-GB" sz="2000" dirty="0" smtClean="0"/>
              <a:t> Glacier</a:t>
            </a:r>
          </a:p>
          <a:p>
            <a:pPr marL="0" indent="0">
              <a:buNone/>
            </a:pPr>
            <a:r>
              <a:rPr lang="en-GB" sz="2000" dirty="0" smtClean="0"/>
              <a:t>   - most of ablation  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     zone removed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- spoil dumped on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ice-cored moraine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    in lower valley</a:t>
            </a:r>
            <a:endParaRPr lang="en-GB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6804248" cy="430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2339752" cy="648072"/>
          </a:xfrm>
        </p:spPr>
        <p:txBody>
          <a:bodyPr>
            <a:normAutofit fontScale="90000"/>
          </a:bodyPr>
          <a:lstStyle/>
          <a:p>
            <a:r>
              <a:rPr lang="en-GB" sz="2400" b="1" dirty="0" smtClean="0"/>
              <a:t>Utilizing modern satellite data – </a:t>
            </a:r>
            <a:r>
              <a:rPr lang="en-GB" sz="2400" b="1" dirty="0" err="1" smtClean="0"/>
              <a:t>Kumtor</a:t>
            </a:r>
            <a:r>
              <a:rPr lang="en-GB" sz="2400" b="1" dirty="0" smtClean="0"/>
              <a:t> Gold Mine </a:t>
            </a:r>
            <a:endParaRPr lang="en-GB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984150" cy="299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443174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/>
              <a:buChar char="Þ"/>
            </a:pPr>
            <a:r>
              <a:rPr lang="en-GB" sz="2000" dirty="0" smtClean="0"/>
              <a:t>Re-mobilization of ice-cored moraine as debris-covered glacier snout (permafrost creep &amp; artificial glacial apron entrainment)</a:t>
            </a:r>
          </a:p>
          <a:p>
            <a:pPr marL="342900" indent="-342900">
              <a:buFont typeface="Symbol"/>
              <a:buChar char="Þ"/>
            </a:pPr>
            <a:r>
              <a:rPr lang="en-GB" sz="2000" dirty="0" smtClean="0"/>
              <a:t>Construction of first reported human made proglacial thrust moraine!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3262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22" y="620688"/>
            <a:ext cx="4797783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1" y="2102185"/>
            <a:ext cx="4276065" cy="475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91264" cy="404664"/>
          </a:xfrm>
        </p:spPr>
        <p:txBody>
          <a:bodyPr>
            <a:normAutofit fontScale="90000"/>
          </a:bodyPr>
          <a:lstStyle/>
          <a:p>
            <a:r>
              <a:rPr lang="en-GB" sz="2400" b="1" dirty="0" smtClean="0"/>
              <a:t>Utilizing modern satellite data – </a:t>
            </a:r>
            <a:r>
              <a:rPr lang="en-GB" sz="2400" b="1" dirty="0" err="1" smtClean="0"/>
              <a:t>Kumtor</a:t>
            </a:r>
            <a:r>
              <a:rPr lang="en-GB" sz="2400" b="1" dirty="0" smtClean="0"/>
              <a:t> Gold Mine </a:t>
            </a:r>
            <a:endParaRPr lang="en-GB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871" y="423664"/>
            <a:ext cx="40500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Real time exercise in mapping glacial </a:t>
            </a:r>
            <a:r>
              <a:rPr lang="en-GB" sz="2000" dirty="0" err="1" smtClean="0"/>
              <a:t>landsystem</a:t>
            </a:r>
            <a:r>
              <a:rPr lang="en-GB" sz="2000" dirty="0" smtClean="0"/>
              <a:t> evolution &amp; human modification (must be something for mining geology to learn here? – but do they care?)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0368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533400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Glacial </a:t>
            </a:r>
            <a:r>
              <a:rPr lang="en-GB" sz="2400" b="1" dirty="0" err="1" smtClean="0"/>
              <a:t>landsystems</a:t>
            </a:r>
            <a:r>
              <a:rPr lang="en-GB" sz="2400" b="1" dirty="0" smtClean="0"/>
              <a:t> – why bother?</a:t>
            </a: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525963"/>
          </a:xfrm>
        </p:spPr>
        <p:txBody>
          <a:bodyPr>
            <a:normAutofit/>
          </a:bodyPr>
          <a:lstStyle/>
          <a:p>
            <a:r>
              <a:rPr lang="en-GB" sz="2000" u="sng" dirty="0" smtClean="0"/>
              <a:t>Each </a:t>
            </a:r>
            <a:r>
              <a:rPr lang="en-GB" sz="2000" u="sng" dirty="0" err="1" smtClean="0"/>
              <a:t>landsystem</a:t>
            </a:r>
            <a:r>
              <a:rPr lang="en-GB" sz="2000" u="sng" dirty="0" smtClean="0"/>
              <a:t> is a representation of a glacial signature that is tuned to: </a:t>
            </a:r>
            <a:r>
              <a:rPr lang="en-GB" sz="2000" dirty="0" smtClean="0"/>
              <a:t>glacier morphology, glacier thermal regime, glaciation style, local to regional climate regime, latitude, altitude etc.</a:t>
            </a:r>
          </a:p>
          <a:p>
            <a:r>
              <a:rPr lang="en-GB" sz="2000" u="sng" dirty="0" err="1" smtClean="0"/>
              <a:t>Landsystems</a:t>
            </a:r>
            <a:r>
              <a:rPr lang="en-GB" sz="2000" u="sng" dirty="0" smtClean="0"/>
              <a:t> treat landforms and sediments as associations in a holistic framework</a:t>
            </a:r>
            <a:r>
              <a:rPr lang="en-GB" sz="2000" dirty="0" smtClean="0"/>
              <a:t> – therefore we don’t treat landforms in isolation</a:t>
            </a:r>
          </a:p>
          <a:p>
            <a:r>
              <a:rPr lang="en-GB" sz="2000" u="sng" dirty="0" err="1" smtClean="0"/>
              <a:t>Landsystems</a:t>
            </a:r>
            <a:r>
              <a:rPr lang="en-GB" sz="2000" u="sng" dirty="0" smtClean="0"/>
              <a:t> allow us to appreciate that the glacial landform/landscape legacy is a product of a spatial-temporal continuum – </a:t>
            </a:r>
            <a:r>
              <a:rPr lang="en-GB" sz="2000" dirty="0" smtClean="0"/>
              <a:t>hence we can build up a family of </a:t>
            </a:r>
            <a:r>
              <a:rPr lang="en-GB" sz="2000" dirty="0" err="1" smtClean="0"/>
              <a:t>landsystems</a:t>
            </a:r>
            <a:r>
              <a:rPr lang="en-GB" sz="2000" dirty="0" smtClean="0"/>
              <a:t> suitable to the vast array of real world glacial signatures</a:t>
            </a:r>
            <a:endParaRPr lang="en-GB" sz="2000" dirty="0"/>
          </a:p>
        </p:txBody>
      </p:sp>
      <p:pic>
        <p:nvPicPr>
          <p:cNvPr id="4" name="Picture 2" descr="R:\Figures &amp; photos\Glacial landsystems\Breida\Active temperate landsystem mod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7" y="3409541"/>
            <a:ext cx="3574473" cy="156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5614583"/>
            <a:ext cx="2590800" cy="1249680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4" descr="Glaciated valley landsystem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5547" y="4978338"/>
            <a:ext cx="2861919" cy="174447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4244" y="4136814"/>
            <a:ext cx="3427956" cy="157954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6339" y="3262384"/>
            <a:ext cx="4078266" cy="151682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Plateau icefield landsyste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6" y="5257800"/>
            <a:ext cx="3289908" cy="1592078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271" y="4640855"/>
            <a:ext cx="144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Active temperate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98496" y="6542100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Sub-polar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581400" y="4140039"/>
            <a:ext cx="727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Surging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056339" y="4457700"/>
            <a:ext cx="94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Ice stream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621571" y="6429302"/>
            <a:ext cx="1361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Mountain valley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557130" y="5696688"/>
            <a:ext cx="775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Plateau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68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4288" cy="502945"/>
          </a:xfrm>
        </p:spPr>
        <p:txBody>
          <a:bodyPr>
            <a:normAutofit/>
          </a:bodyPr>
          <a:lstStyle/>
          <a:p>
            <a:r>
              <a:rPr lang="en-GB" sz="2400" dirty="0"/>
              <a:t>What did Canadian Quaternary glacial geology do well?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168" y="460978"/>
            <a:ext cx="6023040" cy="452596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Identified process-form regimes &amp; acknowledged spatial &amp; temporal complexity</a:t>
            </a:r>
          </a:p>
          <a:p>
            <a:pPr marL="0" indent="0">
              <a:buNone/>
            </a:pPr>
            <a:r>
              <a:rPr lang="en-GB" sz="2000" dirty="0" smtClean="0">
                <a:sym typeface="Symbol"/>
              </a:rPr>
              <a:t>   Major conceptual breakthroughs in glacial </a:t>
            </a:r>
          </a:p>
          <a:p>
            <a:pPr marL="0" indent="0">
              <a:buNone/>
            </a:pPr>
            <a:r>
              <a:rPr lang="en-GB" sz="2000" dirty="0" smtClean="0">
                <a:sym typeface="Symbol"/>
              </a:rPr>
              <a:t>       geology &amp; </a:t>
            </a:r>
          </a:p>
          <a:p>
            <a:pPr marL="0" indent="0">
              <a:buNone/>
            </a:pPr>
            <a:r>
              <a:rPr lang="en-GB" sz="2000" dirty="0">
                <a:sym typeface="Symbol"/>
              </a:rPr>
              <a:t> </a:t>
            </a:r>
            <a:r>
              <a:rPr lang="en-GB" sz="2000" dirty="0" smtClean="0">
                <a:sym typeface="Symbol"/>
              </a:rPr>
              <a:t>      geomorphology</a:t>
            </a: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3" y="2958344"/>
            <a:ext cx="3877674" cy="391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19" y="1556792"/>
            <a:ext cx="3420559" cy="2016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42698" y="5320438"/>
            <a:ext cx="5089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e.g. cross-cutting subglacial </a:t>
            </a:r>
            <a:r>
              <a:rPr lang="en-GB" dirty="0" err="1" smtClean="0"/>
              <a:t>bedforms</a:t>
            </a:r>
            <a:r>
              <a:rPr lang="en-GB" dirty="0" smtClean="0"/>
              <a:t> </a:t>
            </a:r>
          </a:p>
          <a:p>
            <a:r>
              <a:rPr lang="en-GB" dirty="0"/>
              <a:t> </a:t>
            </a:r>
            <a:r>
              <a:rPr lang="en-GB" dirty="0" smtClean="0"/>
              <a:t>               &amp; </a:t>
            </a:r>
            <a:r>
              <a:rPr lang="en-GB" dirty="0" err="1" smtClean="0"/>
              <a:t>palaeo</a:t>
            </a:r>
            <a:r>
              <a:rPr lang="en-GB" dirty="0" smtClean="0"/>
              <a:t>-ice streams </a:t>
            </a:r>
          </a:p>
          <a:p>
            <a:r>
              <a:rPr lang="en-GB" dirty="0"/>
              <a:t> </a:t>
            </a:r>
            <a:r>
              <a:rPr lang="en-GB" dirty="0" smtClean="0"/>
              <a:t>   + cold-based v warm-based ice </a:t>
            </a:r>
          </a:p>
          <a:p>
            <a:r>
              <a:rPr lang="en-GB" dirty="0"/>
              <a:t> </a:t>
            </a:r>
            <a:r>
              <a:rPr lang="en-GB" dirty="0" smtClean="0"/>
              <a:t>                                                (Dyke &amp; Morris 1988)</a:t>
            </a:r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60978"/>
            <a:ext cx="3340500" cy="485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0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924800" cy="381000"/>
          </a:xfrm>
        </p:spPr>
        <p:txBody>
          <a:bodyPr>
            <a:normAutofit fontScale="90000"/>
          </a:bodyPr>
          <a:lstStyle/>
          <a:p>
            <a:r>
              <a:rPr lang="en-GB" sz="2400" dirty="0" smtClean="0"/>
              <a:t>Quaternary glacial geology – </a:t>
            </a:r>
            <a:r>
              <a:rPr lang="en-GB" sz="2400" dirty="0" err="1" smtClean="0"/>
              <a:t>Landsystem</a:t>
            </a:r>
            <a:r>
              <a:rPr lang="en-GB" sz="2400" dirty="0" smtClean="0"/>
              <a:t> applications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533400"/>
          </a:xfrm>
        </p:spPr>
        <p:txBody>
          <a:bodyPr/>
          <a:lstStyle/>
          <a:p>
            <a:r>
              <a:rPr lang="en-GB" sz="2000" dirty="0" smtClean="0"/>
              <a:t>Spatial/temporal overprinting in the SW </a:t>
            </a:r>
            <a:r>
              <a:rPr lang="en-GB" sz="2000" dirty="0" err="1" smtClean="0"/>
              <a:t>Laurentide</a:t>
            </a:r>
            <a:r>
              <a:rPr lang="en-GB" sz="2000" dirty="0" smtClean="0"/>
              <a:t> Ice Sheet  </a:t>
            </a:r>
            <a:endParaRPr lang="en-US" dirty="0"/>
          </a:p>
        </p:txBody>
      </p:sp>
      <p:pic>
        <p:nvPicPr>
          <p:cNvPr id="4101" name="Picture 5" descr="C:\Evans, Young &amp; O Cofaigh\Evans &amp; OCofaigh Alberta Figs\Figure 1c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3162"/>
            <a:ext cx="4953000" cy="6194838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681501"/>
            <a:ext cx="4191000" cy="61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899592" y="3140968"/>
            <a:ext cx="1576908" cy="22322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42049" y="5229200"/>
            <a:ext cx="432048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24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001000" cy="457200"/>
          </a:xfrm>
        </p:spPr>
        <p:txBody>
          <a:bodyPr>
            <a:noAutofit/>
          </a:bodyPr>
          <a:lstStyle/>
          <a:p>
            <a:r>
              <a:rPr lang="en-GB" sz="2400" dirty="0" smtClean="0"/>
              <a:t>Spatial/temporal </a:t>
            </a:r>
            <a:r>
              <a:rPr lang="en-GB" sz="2400" dirty="0"/>
              <a:t>overprinting in the SW </a:t>
            </a:r>
            <a:r>
              <a:rPr lang="en-GB" sz="2400" dirty="0" err="1"/>
              <a:t>Laurentide</a:t>
            </a:r>
            <a:r>
              <a:rPr lang="en-GB" sz="2400" dirty="0"/>
              <a:t> Ice Sheet 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1"/>
            <a:ext cx="8305800" cy="14478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Recessional push moraines = active temperate ice margins</a:t>
            </a:r>
          </a:p>
          <a:p>
            <a:r>
              <a:rPr lang="en-GB" sz="2000" dirty="0" smtClean="0"/>
              <a:t>Curvilinear hummock chains &amp; ice-walled lake plains </a:t>
            </a:r>
          </a:p>
          <a:p>
            <a:pPr>
              <a:buNone/>
            </a:pPr>
            <a:r>
              <a:rPr lang="en-GB" sz="2000" dirty="0" smtClean="0"/>
              <a:t>                                              = controlled moraine &amp; </a:t>
            </a:r>
            <a:r>
              <a:rPr lang="en-GB" sz="2000" dirty="0" err="1" smtClean="0"/>
              <a:t>polythermal</a:t>
            </a:r>
            <a:r>
              <a:rPr lang="en-GB" sz="2000" dirty="0" smtClean="0"/>
              <a:t> ice margins </a:t>
            </a:r>
            <a:endParaRPr lang="en-US" sz="2000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0" t="10720" r="9191" b="8379"/>
          <a:stretch/>
        </p:blipFill>
        <p:spPr bwMode="auto">
          <a:xfrm>
            <a:off x="-23813" y="1523999"/>
            <a:ext cx="6086475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821296"/>
            <a:ext cx="4953000" cy="20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E:\Moraines\Hummocky moraine\Rim ridges, SE Edmonton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057400"/>
            <a:ext cx="3657600" cy="24407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962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Evans, Young &amp; O Cofaigh\Evans &amp; OCofaigh Alberta Figs\Figure 11 HD pa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591" y="330072"/>
            <a:ext cx="4415340" cy="35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" y="4262230"/>
            <a:ext cx="4493342" cy="259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95" y="4262230"/>
            <a:ext cx="4488306" cy="259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0"/>
            <a:ext cx="4639605" cy="424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85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Glacial landsystems\Surging glacier landsystem\lloydsurgemap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0299"/>
            <a:ext cx="3200400" cy="445770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460216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Switching </a:t>
            </a:r>
            <a:r>
              <a:rPr lang="en-GB" sz="2000" dirty="0" err="1" smtClean="0"/>
              <a:t>polythermal</a:t>
            </a:r>
            <a:r>
              <a:rPr lang="en-GB" sz="2000" dirty="0" smtClean="0"/>
              <a:t> &amp; active temperate conditions change to surge lobes in northern Alberta </a:t>
            </a:r>
          </a:p>
          <a:p>
            <a:pPr>
              <a:buNone/>
            </a:pPr>
            <a:r>
              <a:rPr lang="en-GB" sz="2000" dirty="0" smtClean="0"/>
              <a:t>  </a:t>
            </a:r>
            <a:endParaRPr lang="en-US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599" y="762000"/>
            <a:ext cx="6629401" cy="2583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E:\Moraines\Alberta\Thrust moraine in bedrock, Alber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276600"/>
            <a:ext cx="3352800" cy="2249511"/>
          </a:xfrm>
          <a:prstGeom prst="rect">
            <a:avLst/>
          </a:prstGeom>
          <a:noFill/>
        </p:spPr>
      </p:pic>
      <p:pic>
        <p:nvPicPr>
          <p:cNvPr id="7173" name="Picture 5" descr="E:\Moraines\Glacitectonic features\Glacitectonized bedrock in moraine at Mushroom Lake, Alberta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4987636"/>
            <a:ext cx="2743200" cy="1870364"/>
          </a:xfrm>
          <a:prstGeom prst="rect">
            <a:avLst/>
          </a:prstGeom>
          <a:noFill/>
        </p:spPr>
      </p:pic>
      <p:pic>
        <p:nvPicPr>
          <p:cNvPr id="7174" name="Picture 6" descr="E:\Moraines\Alberta\G&amp;K PL4 - crevasse squeeze ridg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199" y="3352800"/>
            <a:ext cx="2087577" cy="3505200"/>
          </a:xfrm>
          <a:prstGeom prst="rect">
            <a:avLst/>
          </a:prstGeom>
          <a:noFill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8313" y="116632"/>
            <a:ext cx="8229600" cy="360040"/>
          </a:xfrm>
        </p:spPr>
        <p:txBody>
          <a:bodyPr>
            <a:noAutofit/>
          </a:bodyPr>
          <a:lstStyle/>
          <a:p>
            <a:r>
              <a:rPr lang="en-GB" sz="2400" dirty="0" smtClean="0"/>
              <a:t>Spatial/temporal </a:t>
            </a:r>
            <a:r>
              <a:rPr lang="en-GB" sz="2400" dirty="0"/>
              <a:t>overprinting in the SW </a:t>
            </a:r>
            <a:r>
              <a:rPr lang="en-GB" sz="2400" dirty="0" err="1"/>
              <a:t>Laurentide</a:t>
            </a:r>
            <a:r>
              <a:rPr lang="en-GB" sz="2400" dirty="0"/>
              <a:t> Ice Sheet 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755576" y="4221088"/>
            <a:ext cx="1080120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5990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6672"/>
            <a:ext cx="2411760" cy="6237312"/>
          </a:xfrm>
        </p:spPr>
        <p:txBody>
          <a:bodyPr/>
          <a:lstStyle/>
          <a:p>
            <a:r>
              <a:rPr lang="en-GB" sz="2000" dirty="0" smtClean="0"/>
              <a:t>SW </a:t>
            </a:r>
            <a:r>
              <a:rPr lang="en-GB" sz="2000" dirty="0" err="1" smtClean="0"/>
              <a:t>Laurentide</a:t>
            </a:r>
            <a:r>
              <a:rPr lang="en-GB" sz="2000" dirty="0" smtClean="0"/>
              <a:t> </a:t>
            </a:r>
          </a:p>
          <a:p>
            <a:pPr>
              <a:buNone/>
            </a:pPr>
            <a:r>
              <a:rPr lang="en-GB" sz="2000" dirty="0" smtClean="0"/>
              <a:t>    Ice Sheet margin   </a:t>
            </a:r>
          </a:p>
          <a:p>
            <a:pPr>
              <a:buNone/>
            </a:pPr>
            <a:r>
              <a:rPr lang="en-GB" sz="2000" dirty="0" smtClean="0"/>
              <a:t>         switching: </a:t>
            </a:r>
          </a:p>
          <a:p>
            <a:pPr>
              <a:buNone/>
            </a:pPr>
            <a:r>
              <a:rPr lang="en-GB" sz="2000" dirty="0" smtClean="0"/>
              <a:t>- active temperate/</a:t>
            </a:r>
          </a:p>
          <a:p>
            <a:pPr>
              <a:buNone/>
            </a:pPr>
            <a:r>
              <a:rPr lang="en-GB" sz="2000" dirty="0" err="1" smtClean="0"/>
              <a:t>polythermal</a:t>
            </a:r>
            <a:r>
              <a:rPr lang="en-GB" sz="2000" dirty="0" smtClean="0"/>
              <a:t> margins </a:t>
            </a:r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endParaRPr lang="en-GB" sz="2000" dirty="0" smtClean="0"/>
          </a:p>
          <a:p>
            <a:pPr>
              <a:buNone/>
            </a:pPr>
            <a:r>
              <a:rPr lang="en-GB" sz="2000" dirty="0" smtClean="0"/>
              <a:t> + late stage </a:t>
            </a:r>
          </a:p>
          <a:p>
            <a:pPr>
              <a:buNone/>
            </a:pPr>
            <a:r>
              <a:rPr lang="en-GB" sz="2000" dirty="0" smtClean="0"/>
              <a:t>        surging activity</a:t>
            </a:r>
          </a:p>
          <a:p>
            <a:pPr>
              <a:buNone/>
            </a:pPr>
            <a:r>
              <a:rPr lang="en-GB" sz="2000" dirty="0" smtClean="0"/>
              <a:t>  </a:t>
            </a:r>
            <a:endParaRPr lang="en-US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354532"/>
            <a:ext cx="2051720" cy="250346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" name="Picture 5" descr="lastsca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76672"/>
            <a:ext cx="2051720" cy="28128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9" descr="Evans et 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1835" y="2780928"/>
            <a:ext cx="2452165" cy="164434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7" name="Picture 6" descr="McGregor Lake Fig4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8"/>
            <a:ext cx="2843809" cy="1968096"/>
          </a:xfrm>
          <a:prstGeom prst="rect">
            <a:avLst/>
          </a:prstGeom>
          <a:noFill/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>
            <a:off x="2771800" y="3645024"/>
            <a:ext cx="64807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4283968" y="4941168"/>
            <a:ext cx="302433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4788024" y="3068960"/>
            <a:ext cx="2160240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4788024" y="1988840"/>
            <a:ext cx="2448272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20272" y="404664"/>
            <a:ext cx="218938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Crevasse squeeze ridges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85074" y="2780928"/>
            <a:ext cx="1458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Thrust moraine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6040" y="4437112"/>
            <a:ext cx="2147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Recessional push moraines</a:t>
            </a:r>
            <a:endParaRPr lang="en-US" sz="14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67544" y="117065"/>
            <a:ext cx="8229600" cy="300037"/>
          </a:xfrm>
        </p:spPr>
        <p:txBody>
          <a:bodyPr>
            <a:noAutofit/>
          </a:bodyPr>
          <a:lstStyle/>
          <a:p>
            <a:r>
              <a:rPr lang="en-GB" sz="2400" dirty="0" smtClean="0"/>
              <a:t>Spatial/temporal </a:t>
            </a:r>
            <a:r>
              <a:rPr lang="en-GB" sz="2400" dirty="0"/>
              <a:t>overprinting in the SW </a:t>
            </a:r>
            <a:r>
              <a:rPr lang="en-GB" sz="2400" dirty="0" err="1"/>
              <a:t>Laurentide</a:t>
            </a:r>
            <a:r>
              <a:rPr lang="en-GB" sz="2400" dirty="0"/>
              <a:t> Ice Sheet 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388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3" y="5"/>
            <a:ext cx="913248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Quaternary glacial geology: Embracing the complexity of </a:t>
            </a:r>
            <a:r>
              <a:rPr lang="en-GB" dirty="0" err="1" smtClean="0"/>
              <a:t>glacifluvial</a:t>
            </a:r>
            <a:r>
              <a:rPr lang="en-GB" dirty="0" smtClean="0"/>
              <a:t> landforms (Brampton kame belt, N England)</a:t>
            </a:r>
            <a:endParaRPr lang="en-GB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14338" y="1732817"/>
            <a:ext cx="5733257" cy="451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F:\Northern England\Pennine escarpment\Talkin Tarn kame belt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97" b="26904"/>
          <a:stretch/>
        </p:blipFill>
        <p:spPr bwMode="auto">
          <a:xfrm>
            <a:off x="3184346" y="323169"/>
            <a:ext cx="5949215" cy="203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59626"/>
            <a:ext cx="1632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Glacier karst</a:t>
            </a:r>
            <a:endParaRPr lang="en-GB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45269" y="2786195"/>
            <a:ext cx="4495801" cy="3647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 descr="\\hudson\dgg0djae\My_Documents\My Pictures\2014-04-29\0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13"/>
          <a:stretch/>
        </p:blipFill>
        <p:spPr bwMode="auto">
          <a:xfrm rot="10800000">
            <a:off x="6228184" y="1894929"/>
            <a:ext cx="2899444" cy="49769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6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Glacifluvial sediments and landforms\Kames\Sandfellsjokull kame terraces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19400"/>
            <a:ext cx="538479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64038" y="-1036897"/>
            <a:ext cx="3669282" cy="579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945840" y="1"/>
            <a:ext cx="419601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Quaternary glacial geology: Embracing the complexity of </a:t>
            </a:r>
            <a:r>
              <a:rPr lang="en-GB" dirty="0" err="1"/>
              <a:t>glacifluvial</a:t>
            </a:r>
            <a:r>
              <a:rPr lang="en-GB" dirty="0"/>
              <a:t> landforms (Brampton kame belt, N England)</a:t>
            </a:r>
          </a:p>
        </p:txBody>
      </p:sp>
      <p:pic>
        <p:nvPicPr>
          <p:cNvPr id="31749" name="Picture 5" descr="E:\Glacifluvial sediments and landforms\Kame and kettle S Sandsfellsjokull\2007 air photo segme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06584" y="2498649"/>
            <a:ext cx="5167486" cy="350305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638800" y="1020101"/>
            <a:ext cx="350305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Modern analogue = Kame terraces, </a:t>
            </a:r>
            <a:r>
              <a:rPr lang="en-GB" dirty="0" err="1" smtClean="0">
                <a:solidFill>
                  <a:schemeClr val="bg1"/>
                </a:solidFill>
              </a:rPr>
              <a:t>Sandfellsjokull</a:t>
            </a:r>
            <a:r>
              <a:rPr lang="en-GB" dirty="0" smtClean="0">
                <a:solidFill>
                  <a:schemeClr val="bg1"/>
                </a:solidFill>
              </a:rPr>
              <a:t>, Iceland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E:\Glacifluvial sediments and landforms\Pitted outwash &amp; kettles\Eskers &amp; outwash over snout 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599" y="2971800"/>
            <a:ext cx="3958225" cy="2968669"/>
          </a:xfrm>
          <a:prstGeom prst="rect">
            <a:avLst/>
          </a:prstGeom>
          <a:noFill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51022" y="2627424"/>
            <a:ext cx="3279554" cy="518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724400" y="6171638"/>
            <a:ext cx="434709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Modern analogues = </a:t>
            </a:r>
            <a:r>
              <a:rPr lang="en-GB" dirty="0" err="1" smtClean="0"/>
              <a:t>englacial</a:t>
            </a:r>
            <a:r>
              <a:rPr lang="en-GB" dirty="0" smtClean="0"/>
              <a:t> eskers at </a:t>
            </a:r>
            <a:r>
              <a:rPr lang="en-GB" dirty="0" err="1" smtClean="0"/>
              <a:t>Virkisjökull</a:t>
            </a:r>
            <a:r>
              <a:rPr lang="en-GB" dirty="0" smtClean="0"/>
              <a:t> &amp; </a:t>
            </a:r>
            <a:r>
              <a:rPr lang="en-GB" dirty="0" err="1" smtClean="0"/>
              <a:t>Kvíárjökull</a:t>
            </a:r>
            <a:r>
              <a:rPr lang="en-GB" dirty="0" smtClean="0"/>
              <a:t>, Iceland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" y="2762795"/>
            <a:ext cx="419601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Quaternary glacial geology: Embracing the complexity of </a:t>
            </a:r>
            <a:r>
              <a:rPr lang="en-GB" dirty="0" err="1"/>
              <a:t>glacifluvial</a:t>
            </a:r>
            <a:r>
              <a:rPr lang="en-GB" dirty="0"/>
              <a:t> landforms (Brampton kame belt, N England)</a:t>
            </a:r>
          </a:p>
        </p:txBody>
      </p:sp>
      <p:pic>
        <p:nvPicPr>
          <p:cNvPr id="10242" name="Picture 2" descr="F:\Glacial landsystems\Kviarjokull\Kviarjokull 2014\Central englacial esk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70"/>
            <a:ext cx="9156136" cy="27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0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" y="49306"/>
            <a:ext cx="5807210" cy="764704"/>
          </a:xfrm>
        </p:spPr>
        <p:txBody>
          <a:bodyPr>
            <a:normAutofit fontScale="90000"/>
          </a:bodyPr>
          <a:lstStyle/>
          <a:p>
            <a:r>
              <a:rPr lang="en-GB" sz="2400" dirty="0" smtClean="0"/>
              <a:t>The status of Quaternary Domains – time to surpass Canadian Quaternary geology </a:t>
            </a:r>
            <a:br>
              <a:rPr lang="en-GB" sz="2400" dirty="0" smtClean="0"/>
            </a:br>
            <a:r>
              <a:rPr lang="en-GB" sz="2000" dirty="0" smtClean="0"/>
              <a:t>(Booth et al. 2015) </a:t>
            </a:r>
            <a:endParaRPr lang="en-GB" sz="2000" dirty="0"/>
          </a:p>
        </p:txBody>
      </p:sp>
      <p:pic>
        <p:nvPicPr>
          <p:cNvPr id="1026" name="Picture 2" descr="R:\DJAE\Papers in prep\PGEG volume\Glacial chapter\Figure 4.72a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7"/>
          <a:stretch/>
        </p:blipFill>
        <p:spPr bwMode="auto">
          <a:xfrm>
            <a:off x="6155120" y="25343"/>
            <a:ext cx="2975154" cy="42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R:\DJAE\Papers in prep\PGEG volume\Glacial chapter\Figure 4.72b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1"/>
          <a:stretch/>
        </p:blipFill>
        <p:spPr bwMode="auto">
          <a:xfrm>
            <a:off x="-2" y="1023617"/>
            <a:ext cx="1786867" cy="25384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:\DJAE\Papers in prep\PGEG volume\Glacial chapter\Figure 4.72c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39"/>
          <a:stretch/>
        </p:blipFill>
        <p:spPr bwMode="auto">
          <a:xfrm>
            <a:off x="1907704" y="952352"/>
            <a:ext cx="1880712" cy="25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:\DJAE\Papers in prep\PGEG volume\Glacial chapter\Figure 4.72d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67"/>
          <a:stretch/>
        </p:blipFill>
        <p:spPr bwMode="auto">
          <a:xfrm>
            <a:off x="4054723" y="808961"/>
            <a:ext cx="1993208" cy="29493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:\DJAE\Papers in prep\PGEG volume\Glacial chapter\Figure 4.72e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44"/>
          <a:stretch/>
        </p:blipFill>
        <p:spPr bwMode="auto">
          <a:xfrm>
            <a:off x="0" y="3933056"/>
            <a:ext cx="1956661" cy="27777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R:\DJAE\Papers in prep\PGEG volume\Glacial chapter\Figure 4.72f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9"/>
          <a:stretch/>
        </p:blipFill>
        <p:spPr bwMode="auto">
          <a:xfrm>
            <a:off x="6155120" y="4199701"/>
            <a:ext cx="1869577" cy="26582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:\DJAE\Papers in prep\PGEG volume\Glacial chapter\Figure 4.72g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4"/>
          <a:stretch/>
        </p:blipFill>
        <p:spPr bwMode="auto">
          <a:xfrm>
            <a:off x="4051641" y="3933056"/>
            <a:ext cx="1937503" cy="28246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R:\DJAE\Papers in prep\PGEG volume\Glacial chapter\Figure 4.72h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71"/>
          <a:stretch/>
        </p:blipFill>
        <p:spPr bwMode="auto">
          <a:xfrm>
            <a:off x="2073244" y="3540310"/>
            <a:ext cx="1900988" cy="26910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8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4"/>
            <a:ext cx="8579296" cy="778098"/>
          </a:xfrm>
        </p:spPr>
        <p:txBody>
          <a:bodyPr>
            <a:normAutofit fontScale="90000"/>
          </a:bodyPr>
          <a:lstStyle/>
          <a:p>
            <a:r>
              <a:rPr lang="en-GB" sz="2800" dirty="0" smtClean="0"/>
              <a:t>New </a:t>
            </a:r>
            <a:r>
              <a:rPr lang="en-GB" sz="2800" dirty="0" err="1" smtClean="0"/>
              <a:t>landsystem</a:t>
            </a:r>
            <a:r>
              <a:rPr lang="en-GB" sz="2800" dirty="0" smtClean="0"/>
              <a:t>-based classification scheme for domains</a:t>
            </a:r>
            <a:br>
              <a:rPr lang="en-GB" sz="2800" dirty="0" smtClean="0"/>
            </a:br>
            <a:r>
              <a:rPr lang="en-GB" sz="2800" dirty="0" smtClean="0"/>
              <a:t>(and type localities) – UK based approach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Autofit/>
          </a:bodyPr>
          <a:lstStyle/>
          <a:p>
            <a:pPr>
              <a:buAutoNum type="arabicParenR"/>
            </a:pPr>
            <a:r>
              <a:rPr lang="en-GB" sz="1800" b="1" dirty="0" smtClean="0"/>
              <a:t>Ice </a:t>
            </a:r>
            <a:r>
              <a:rPr lang="en-GB" sz="1800" b="1" dirty="0"/>
              <a:t>sheet related </a:t>
            </a:r>
            <a:r>
              <a:rPr lang="en-GB" sz="1800" b="1" dirty="0" err="1" smtClean="0"/>
              <a:t>landsystems</a:t>
            </a:r>
            <a:r>
              <a:rPr lang="en-GB" sz="1800" b="1" dirty="0" smtClean="0"/>
              <a:t> </a:t>
            </a:r>
            <a:r>
              <a:rPr lang="en-GB" sz="1800" dirty="0" smtClean="0"/>
              <a:t>= 1a: </a:t>
            </a:r>
            <a:r>
              <a:rPr lang="en-GB" sz="1800" dirty="0" err="1"/>
              <a:t>Subglacial</a:t>
            </a:r>
            <a:r>
              <a:rPr lang="en-GB" sz="1800" dirty="0"/>
              <a:t> </a:t>
            </a:r>
            <a:r>
              <a:rPr lang="en-GB" sz="1800" dirty="0" smtClean="0"/>
              <a:t>footprint; 1b: Ice-marginal complexes; </a:t>
            </a:r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  1c: </a:t>
            </a:r>
            <a:r>
              <a:rPr lang="en-GB" sz="1800" dirty="0" err="1" smtClean="0"/>
              <a:t>Supraglacial</a:t>
            </a:r>
            <a:r>
              <a:rPr lang="en-GB" sz="1800" dirty="0" smtClean="0"/>
              <a:t> </a:t>
            </a:r>
            <a:r>
              <a:rPr lang="en-GB" sz="1800" dirty="0"/>
              <a:t>debris </a:t>
            </a:r>
            <a:r>
              <a:rPr lang="en-GB" sz="1800" dirty="0" smtClean="0"/>
              <a:t>complexes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 </a:t>
            </a:r>
            <a:r>
              <a:rPr lang="en-GB" sz="1800" dirty="0" smtClean="0"/>
              <a:t>            </a:t>
            </a:r>
            <a:r>
              <a:rPr lang="en-GB" sz="1800" b="1" dirty="0" smtClean="0"/>
              <a:t>Typical ground models </a:t>
            </a:r>
            <a:r>
              <a:rPr lang="en-GB" sz="1800" dirty="0" smtClean="0"/>
              <a:t>– </a:t>
            </a:r>
            <a:r>
              <a:rPr lang="en-GB" sz="1800" b="1" dirty="0" smtClean="0"/>
              <a:t>1a</a:t>
            </a:r>
            <a:r>
              <a:rPr lang="en-GB" sz="1800" dirty="0" smtClean="0"/>
              <a:t>: Eden </a:t>
            </a:r>
            <a:r>
              <a:rPr lang="en-GB" sz="1800" dirty="0"/>
              <a:t>Valley/Solway Lowlands; Moray Firth; Vale of York; 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      Tweed lowlands; </a:t>
            </a:r>
            <a:r>
              <a:rPr lang="en-GB" sz="1800" b="1" dirty="0" smtClean="0"/>
              <a:t>1b</a:t>
            </a:r>
            <a:r>
              <a:rPr lang="en-GB" sz="1800" dirty="0" smtClean="0"/>
              <a:t>: Eastern </a:t>
            </a:r>
            <a:r>
              <a:rPr lang="en-GB" sz="1800" dirty="0"/>
              <a:t>England; East Anglia; Irish Sea Basin; Chalk </a:t>
            </a:r>
            <a:r>
              <a:rPr lang="en-GB" sz="1800" dirty="0" err="1" smtClean="0"/>
              <a:t>downlands</a:t>
            </a:r>
            <a:r>
              <a:rPr lang="en-GB" sz="1800" dirty="0"/>
              <a:t>; 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      Thames basin; </a:t>
            </a:r>
            <a:r>
              <a:rPr lang="en-GB" sz="1800" b="1" dirty="0" smtClean="0"/>
              <a:t>1c</a:t>
            </a:r>
            <a:r>
              <a:rPr lang="en-GB" sz="1800" dirty="0" smtClean="0"/>
              <a:t>: </a:t>
            </a:r>
            <a:r>
              <a:rPr lang="en-GB" sz="1800" dirty="0" err="1" smtClean="0"/>
              <a:t>Orrisdale</a:t>
            </a:r>
            <a:r>
              <a:rPr lang="en-GB" sz="1800" dirty="0" smtClean="0"/>
              <a:t> </a:t>
            </a:r>
            <a:r>
              <a:rPr lang="en-GB" sz="1800" dirty="0"/>
              <a:t>outwash member, Isle of </a:t>
            </a:r>
            <a:r>
              <a:rPr lang="en-GB" sz="1800" dirty="0" smtClean="0"/>
              <a:t>Man </a:t>
            </a:r>
            <a:endParaRPr lang="en-GB" sz="1800" dirty="0"/>
          </a:p>
          <a:p>
            <a:pPr marL="0" indent="0">
              <a:buNone/>
            </a:pPr>
            <a:r>
              <a:rPr lang="en-GB" sz="1800" b="1" dirty="0" smtClean="0"/>
              <a:t>2) Upland </a:t>
            </a:r>
            <a:r>
              <a:rPr lang="en-GB" sz="1800" b="1" dirty="0"/>
              <a:t>glacial </a:t>
            </a:r>
            <a:r>
              <a:rPr lang="en-GB" sz="1800" b="1" dirty="0" err="1" smtClean="0"/>
              <a:t>landsystems</a:t>
            </a:r>
            <a:r>
              <a:rPr lang="en-GB" sz="1800" b="1" dirty="0" smtClean="0"/>
              <a:t>/hard </a:t>
            </a:r>
            <a:r>
              <a:rPr lang="en-GB" sz="1800" b="1" dirty="0"/>
              <a:t>bedrock </a:t>
            </a:r>
            <a:r>
              <a:rPr lang="en-GB" sz="1800" b="1" dirty="0" smtClean="0"/>
              <a:t>terrain </a:t>
            </a:r>
            <a:r>
              <a:rPr lang="en-GB" sz="1800" dirty="0" smtClean="0"/>
              <a:t>= 2a: </a:t>
            </a:r>
            <a:r>
              <a:rPr lang="en-GB" sz="1800" dirty="0" err="1" smtClean="0"/>
              <a:t>Subglacial</a:t>
            </a:r>
            <a:r>
              <a:rPr lang="en-GB" sz="1800" dirty="0" smtClean="0"/>
              <a:t> footprint; 2b: Ice-marginal </a:t>
            </a:r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      complexes; 2c: </a:t>
            </a:r>
            <a:r>
              <a:rPr lang="en-GB" sz="1800" dirty="0" err="1" smtClean="0"/>
              <a:t>Supraglacial</a:t>
            </a:r>
            <a:r>
              <a:rPr lang="en-GB" sz="1800" dirty="0" smtClean="0"/>
              <a:t> </a:t>
            </a:r>
            <a:r>
              <a:rPr lang="en-GB" sz="1800" dirty="0"/>
              <a:t>debris </a:t>
            </a:r>
            <a:r>
              <a:rPr lang="en-GB" sz="1800" dirty="0" smtClean="0"/>
              <a:t>complexes </a:t>
            </a:r>
            <a:endParaRPr lang="en-GB" sz="1800" dirty="0"/>
          </a:p>
          <a:p>
            <a:pPr marL="0" indent="0">
              <a:buNone/>
            </a:pPr>
            <a:r>
              <a:rPr lang="en-GB" sz="1800" dirty="0" smtClean="0"/>
              <a:t>                 </a:t>
            </a:r>
            <a:r>
              <a:rPr lang="en-GB" sz="1800" b="1" dirty="0" smtClean="0"/>
              <a:t>Typical ground models </a:t>
            </a:r>
            <a:r>
              <a:rPr lang="en-GB" sz="1800" dirty="0" smtClean="0"/>
              <a:t>–  </a:t>
            </a:r>
            <a:r>
              <a:rPr lang="en-US" sz="1800" b="1" i="1" dirty="0"/>
              <a:t>Ice sheet recessional settings/topographically-constrained </a:t>
            </a:r>
            <a:endParaRPr lang="en-US" sz="1800" b="1" i="1" dirty="0" smtClean="0"/>
          </a:p>
          <a:p>
            <a:pPr marL="0" indent="0">
              <a:buNone/>
            </a:pPr>
            <a:r>
              <a:rPr lang="en-US" sz="1800" b="1" i="1" dirty="0"/>
              <a:t> </a:t>
            </a:r>
            <a:r>
              <a:rPr lang="en-US" sz="1800" b="1" i="1" dirty="0" smtClean="0"/>
              <a:t>                ice </a:t>
            </a:r>
            <a:r>
              <a:rPr lang="en-US" sz="1800" b="1" i="1" dirty="0"/>
              <a:t>flow</a:t>
            </a:r>
            <a:r>
              <a:rPr lang="en-US" sz="1800" i="1" dirty="0"/>
              <a:t> </a:t>
            </a:r>
            <a:r>
              <a:rPr lang="en-US" sz="1800" dirty="0" smtClean="0"/>
              <a:t>=</a:t>
            </a:r>
            <a:r>
              <a:rPr lang="en-GB" sz="1800" dirty="0" smtClean="0"/>
              <a:t> west </a:t>
            </a:r>
            <a:r>
              <a:rPr lang="en-GB" sz="1800" dirty="0"/>
              <a:t>Scotland; </a:t>
            </a:r>
            <a:r>
              <a:rPr lang="en-GB" sz="1800" dirty="0" smtClean="0"/>
              <a:t>Pennines;  </a:t>
            </a:r>
            <a:r>
              <a:rPr lang="en-GB" sz="1800" b="1" i="1" dirty="0" smtClean="0"/>
              <a:t>Mountain </a:t>
            </a:r>
            <a:r>
              <a:rPr lang="en-GB" sz="1800" b="1" i="1" dirty="0" err="1" smtClean="0"/>
              <a:t>icefields</a:t>
            </a:r>
            <a:r>
              <a:rPr lang="en-GB" sz="1800" b="1" i="1" dirty="0" smtClean="0"/>
              <a:t> </a:t>
            </a:r>
            <a:r>
              <a:rPr lang="en-GB" sz="1800" dirty="0" smtClean="0"/>
              <a:t>= South </a:t>
            </a:r>
            <a:r>
              <a:rPr lang="en-GB" sz="1800" dirty="0"/>
              <a:t>Loch Lomond; Skye; </a:t>
            </a:r>
            <a:r>
              <a:rPr lang="en-GB" sz="1800" dirty="0" smtClean="0"/>
              <a:t> </a:t>
            </a:r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          NW </a:t>
            </a:r>
            <a:r>
              <a:rPr lang="en-GB" sz="1800" dirty="0"/>
              <a:t>Highlands; SW Lake </a:t>
            </a:r>
            <a:r>
              <a:rPr lang="en-GB" sz="1800" dirty="0" smtClean="0"/>
              <a:t>District; </a:t>
            </a:r>
            <a:r>
              <a:rPr lang="en-GB" sz="1800" b="1" i="1" dirty="0" smtClean="0"/>
              <a:t>Smaller </a:t>
            </a:r>
            <a:r>
              <a:rPr lang="en-GB" sz="1800" b="1" i="1" dirty="0"/>
              <a:t>mountain glaciers </a:t>
            </a:r>
            <a:r>
              <a:rPr lang="en-GB" sz="1800" dirty="0" smtClean="0"/>
              <a:t>= Brecon </a:t>
            </a:r>
            <a:r>
              <a:rPr lang="en-GB" sz="1800" dirty="0"/>
              <a:t>Beacons; </a:t>
            </a:r>
            <a:r>
              <a:rPr lang="en-GB" sz="1800" dirty="0" smtClean="0"/>
              <a:t>  </a:t>
            </a:r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          </a:t>
            </a:r>
            <a:r>
              <a:rPr lang="en-GB" sz="1800" dirty="0" err="1" smtClean="0"/>
              <a:t>Applecross</a:t>
            </a:r>
            <a:r>
              <a:rPr lang="en-GB" sz="1800" dirty="0"/>
              <a:t>; Skye; </a:t>
            </a:r>
            <a:r>
              <a:rPr lang="en-GB" sz="1800" dirty="0" smtClean="0"/>
              <a:t>Snowdonia</a:t>
            </a:r>
            <a:r>
              <a:rPr lang="en-GB" sz="1800" dirty="0"/>
              <a:t/>
            </a:r>
            <a:br>
              <a:rPr lang="en-GB" sz="1800" dirty="0"/>
            </a:br>
            <a:r>
              <a:rPr lang="en-GB" sz="1800" b="1" dirty="0" smtClean="0"/>
              <a:t>3)</a:t>
            </a:r>
            <a:r>
              <a:rPr lang="en-GB" sz="1800" dirty="0" smtClean="0"/>
              <a:t> </a:t>
            </a:r>
            <a:r>
              <a:rPr lang="en-GB" sz="1800" b="1" dirty="0" err="1" smtClean="0"/>
              <a:t>Glacifluvial</a:t>
            </a:r>
            <a:r>
              <a:rPr lang="en-GB" sz="1800" b="1" dirty="0" smtClean="0"/>
              <a:t> </a:t>
            </a:r>
            <a:r>
              <a:rPr lang="en-GB" sz="1800" b="1" dirty="0"/>
              <a:t>sediment-landform </a:t>
            </a:r>
            <a:r>
              <a:rPr lang="en-GB" sz="1800" b="1" dirty="0" smtClean="0"/>
              <a:t>associations </a:t>
            </a:r>
            <a:r>
              <a:rPr lang="en-GB" sz="1800" dirty="0" smtClean="0"/>
              <a:t>=</a:t>
            </a:r>
            <a:r>
              <a:rPr lang="en-GB" sz="1800" b="1" dirty="0" smtClean="0"/>
              <a:t> </a:t>
            </a:r>
            <a:r>
              <a:rPr lang="en-GB" sz="1800" dirty="0" smtClean="0"/>
              <a:t>3a: Ice-contact settings; 3b: </a:t>
            </a:r>
            <a:r>
              <a:rPr lang="en-GB" sz="1800" dirty="0" err="1" smtClean="0"/>
              <a:t>Proglacial</a:t>
            </a:r>
            <a:r>
              <a:rPr lang="en-GB" sz="1800" dirty="0" smtClean="0"/>
              <a:t> settings</a:t>
            </a:r>
            <a:endParaRPr lang="en-GB" sz="1800" dirty="0"/>
          </a:p>
          <a:p>
            <a:pPr marL="0" indent="0">
              <a:buNone/>
            </a:pPr>
            <a:r>
              <a:rPr lang="en-GB" sz="1800" b="1" dirty="0" smtClean="0"/>
              <a:t>                 Typical ground models </a:t>
            </a:r>
            <a:r>
              <a:rPr lang="en-GB" sz="1800" dirty="0" smtClean="0"/>
              <a:t>- </a:t>
            </a:r>
            <a:r>
              <a:rPr lang="en-US" sz="1800" dirty="0" smtClean="0"/>
              <a:t>Brampton </a:t>
            </a:r>
            <a:r>
              <a:rPr lang="en-US" sz="1800" dirty="0"/>
              <a:t>kame </a:t>
            </a:r>
            <a:r>
              <a:rPr lang="en-US" sz="1800" dirty="0" smtClean="0"/>
              <a:t>belt; </a:t>
            </a:r>
            <a:r>
              <a:rPr lang="en-US" sz="1800" dirty="0" err="1" smtClean="0"/>
              <a:t>Lleyn</a:t>
            </a:r>
            <a:r>
              <a:rPr lang="en-US" sz="1800" dirty="0" smtClean="0"/>
              <a:t> Peninsula; </a:t>
            </a:r>
            <a:r>
              <a:rPr lang="en-US" sz="1800" dirty="0" err="1" smtClean="0"/>
              <a:t>Strathallan</a:t>
            </a:r>
            <a:r>
              <a:rPr lang="en-US" sz="1800" dirty="0" smtClean="0"/>
              <a:t>; </a:t>
            </a:r>
            <a:r>
              <a:rPr lang="en-US" sz="1800" dirty="0" err="1" smtClean="0"/>
              <a:t>Carstairs</a:t>
            </a:r>
            <a:endParaRPr lang="en-GB" sz="1800" dirty="0"/>
          </a:p>
          <a:p>
            <a:pPr marL="0" indent="0">
              <a:buNone/>
            </a:pPr>
            <a:r>
              <a:rPr lang="en-US" sz="1800" b="1" dirty="0" smtClean="0"/>
              <a:t>4) </a:t>
            </a:r>
            <a:r>
              <a:rPr lang="en-US" sz="1800" b="1" dirty="0"/>
              <a:t>Subaqueous glacial depositional sequences </a:t>
            </a:r>
            <a:r>
              <a:rPr lang="en-GB" sz="1800" dirty="0" smtClean="0"/>
              <a:t>= 4a: Ice-proximal </a:t>
            </a:r>
            <a:r>
              <a:rPr lang="en-GB" sz="1800" dirty="0" err="1" smtClean="0"/>
              <a:t>depo</a:t>
            </a:r>
            <a:r>
              <a:rPr lang="en-GB" sz="1800" dirty="0" smtClean="0"/>
              <a:t>-centres; 4b: Distal </a:t>
            </a:r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                                                                                                                                      sediment piles 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 </a:t>
            </a:r>
            <a:r>
              <a:rPr lang="en-GB" sz="1800" dirty="0" smtClean="0"/>
              <a:t>                 </a:t>
            </a:r>
            <a:r>
              <a:rPr lang="en-GB" sz="1800" b="1" dirty="0" smtClean="0"/>
              <a:t>Typical ground models </a:t>
            </a:r>
            <a:r>
              <a:rPr lang="en-GB" sz="1800" dirty="0" smtClean="0"/>
              <a:t>- </a:t>
            </a:r>
            <a:r>
              <a:rPr lang="en-GB" sz="1800" dirty="0" err="1" smtClean="0"/>
              <a:t>Rhosesmor</a:t>
            </a:r>
            <a:r>
              <a:rPr lang="en-GB" sz="1800" dirty="0" smtClean="0"/>
              <a:t> </a:t>
            </a:r>
            <a:r>
              <a:rPr lang="en-GB" sz="1800" dirty="0"/>
              <a:t>and Wrexham </a:t>
            </a:r>
            <a:r>
              <a:rPr lang="en-GB" sz="1800" dirty="0" smtClean="0"/>
              <a:t>deltas;  </a:t>
            </a:r>
            <a:r>
              <a:rPr lang="en-GB" sz="1800" dirty="0" err="1" smtClean="0"/>
              <a:t>Achnasheen</a:t>
            </a:r>
            <a:r>
              <a:rPr lang="en-GB" sz="1800" dirty="0" smtClean="0"/>
              <a:t>; NW </a:t>
            </a:r>
            <a:r>
              <a:rPr lang="en-GB" sz="1800" dirty="0"/>
              <a:t>Britain 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/>
              <a:t> </a:t>
            </a:r>
            <a:r>
              <a:rPr lang="en-GB" sz="1800" dirty="0" smtClean="0"/>
              <a:t>                                                             continental shelf; </a:t>
            </a:r>
            <a:r>
              <a:rPr lang="en-US" sz="1800" dirty="0" smtClean="0"/>
              <a:t>Waterville</a:t>
            </a:r>
            <a:r>
              <a:rPr lang="en-US" sz="1800" dirty="0"/>
              <a:t>, </a:t>
            </a:r>
            <a:r>
              <a:rPr lang="en-US" sz="1800" dirty="0" smtClean="0"/>
              <a:t>Ireland</a:t>
            </a:r>
          </a:p>
          <a:p>
            <a:pPr marL="0" indent="0">
              <a:buNone/>
            </a:pPr>
            <a:r>
              <a:rPr lang="en-US" sz="1800" dirty="0" smtClean="0"/>
              <a:t>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050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316"/>
            <a:ext cx="8424936" cy="6591036"/>
          </a:xfrm>
        </p:spPr>
        <p:txBody>
          <a:bodyPr>
            <a:normAutofit fontScale="92500" lnSpcReduction="10000"/>
          </a:bodyPr>
          <a:lstStyle/>
          <a:p>
            <a:r>
              <a:rPr lang="en-GB" sz="2400" b="1" dirty="0" smtClean="0"/>
              <a:t>Engineering “ground model” (</a:t>
            </a:r>
            <a:r>
              <a:rPr lang="en-GB" sz="2400" b="1" dirty="0" err="1" smtClean="0"/>
              <a:t>Fookes</a:t>
            </a:r>
            <a:r>
              <a:rPr lang="en-GB" sz="2400" b="1" dirty="0" smtClean="0"/>
              <a:t> et al. 2007) </a:t>
            </a:r>
          </a:p>
          <a:p>
            <a:pPr marL="0" indent="0">
              <a:buNone/>
            </a:pPr>
            <a:r>
              <a:rPr lang="en-GB" sz="2400" b="1" dirty="0"/>
              <a:t> </a:t>
            </a:r>
            <a:r>
              <a:rPr lang="en-GB" sz="2400" b="1" dirty="0" smtClean="0"/>
              <a:t>                               – the impoverished glacial ground model</a:t>
            </a:r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000" dirty="0" smtClean="0"/>
              <a:t>- glacial valley terrain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- </a:t>
            </a:r>
            <a:r>
              <a:rPr lang="en-GB" sz="2000" dirty="0" err="1" smtClean="0"/>
              <a:t>periglacial</a:t>
            </a:r>
            <a:r>
              <a:rPr lang="en-GB" sz="2000" dirty="0" smtClean="0"/>
              <a:t> terrain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- semi-arid &amp; temperate terrain</a:t>
            </a:r>
          </a:p>
          <a:p>
            <a:pPr marL="0" indent="0">
              <a:buNone/>
            </a:pPr>
            <a:r>
              <a:rPr lang="en-GB" sz="2000" dirty="0" smtClean="0"/>
              <a:t> - Mediterranean terrain</a:t>
            </a:r>
          </a:p>
          <a:p>
            <a:pPr marL="0" indent="0">
              <a:buNone/>
            </a:pPr>
            <a:r>
              <a:rPr lang="en-GB" sz="2000" dirty="0" smtClean="0"/>
              <a:t> - desert terrain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- savannah terrain</a:t>
            </a:r>
          </a:p>
          <a:p>
            <a:pPr marL="0" indent="0">
              <a:buNone/>
            </a:pPr>
            <a:r>
              <a:rPr lang="en-GB" sz="2000" dirty="0" smtClean="0"/>
              <a:t> - wet tropical terrain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- mountain terrain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>
              <a:buFont typeface="Symbol"/>
              <a:buChar char="Þ"/>
            </a:pPr>
            <a:r>
              <a:rPr lang="en-GB" sz="2000" dirty="0" smtClean="0"/>
              <a:t>Problems in glaciated basins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- no variety in glaciated terrain types (i.e. lowland, plateau)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- no account of huge sedimentological and stratigraphic complexities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                                                                  (i.e. style &amp; pattern of glaciation)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- a serious need to incorporate significant advances in glacial sedimentology &amp; </a:t>
            </a:r>
          </a:p>
          <a:p>
            <a:pPr marL="0" indent="0">
              <a:buNone/>
            </a:pPr>
            <a:r>
              <a:rPr lang="en-GB" sz="2000" dirty="0"/>
              <a:t> </a:t>
            </a:r>
            <a:r>
              <a:rPr lang="en-GB" sz="2000" dirty="0" smtClean="0"/>
              <a:t>                                                          mapping spatial variability of </a:t>
            </a:r>
            <a:r>
              <a:rPr lang="en-GB" sz="2000" b="1" dirty="0" smtClean="0"/>
              <a:t>process-form regimes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3074" name="Picture 2" descr="R:\DJAE\Papers in prep\PGEG volume\Glacial mod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794" y="836712"/>
            <a:ext cx="5341195" cy="39604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5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en-GB" sz="3200" dirty="0" smtClean="0"/>
              <a:t>Thanks – and remember, the devil is in the detail!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G:\Expedition photos\Arctic Canada\Banks Island 2010\DSC_7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954"/>
            <a:ext cx="9144000" cy="60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36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2880185" cy="1872208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Complexity beyond the glaciated valley model for glaciation</a:t>
            </a:r>
            <a:endParaRPr lang="en-GB" sz="2400" dirty="0"/>
          </a:p>
        </p:txBody>
      </p:sp>
      <p:pic>
        <p:nvPicPr>
          <p:cNvPr id="4" name="Picture 4" descr="G:\Glacial landsystems\Conceptual diagrams\Eyles &amp; Dearman 1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757"/>
            <a:ext cx="3059697" cy="45022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4869160"/>
            <a:ext cx="1259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Eyles</a:t>
            </a:r>
            <a:r>
              <a:rPr lang="en-GB" dirty="0" smtClean="0"/>
              <a:t> &amp; </a:t>
            </a:r>
            <a:r>
              <a:rPr lang="en-GB" dirty="0" err="1" smtClean="0"/>
              <a:t>Dearman</a:t>
            </a:r>
            <a:r>
              <a:rPr lang="en-GB" dirty="0" smtClean="0"/>
              <a:t> 1981</a:t>
            </a:r>
            <a:endParaRPr lang="en-GB" dirty="0"/>
          </a:p>
        </p:txBody>
      </p:sp>
      <p:pic>
        <p:nvPicPr>
          <p:cNvPr id="6" name="Picture 2" descr="D:\GEOG-BACKUP\Glacial chapter\Figure 4.70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25056"/>
            <a:ext cx="2915816" cy="352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11908" y="5607824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NIREX 1997</a:t>
            </a:r>
            <a:endParaRPr lang="en-GB" dirty="0"/>
          </a:p>
        </p:txBody>
      </p:sp>
      <p:pic>
        <p:nvPicPr>
          <p:cNvPr id="10" name="Picture 9" descr="D:\GEOG-BACKUP\Glacial chapter\Figure 4.70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63" y="3351921"/>
            <a:ext cx="2892037" cy="350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t="11481" r="2280" b="5855"/>
          <a:stretch/>
        </p:blipFill>
        <p:spPr bwMode="auto">
          <a:xfrm>
            <a:off x="3366663" y="24269"/>
            <a:ext cx="5777337" cy="3279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2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G:\Glacial landsystems\Conceptual diagrams\Clayton &amp; Moran mo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3707904" cy="19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Glacial landsystems\Conceptual diagrams\Eyles 1983 glaciated valle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1384"/>
            <a:ext cx="3068798" cy="281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Glacial landsystems\Conceptual diagrams\Eyles subglacial on hard bed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09" y="4640452"/>
            <a:ext cx="4589092" cy="221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048"/>
            <a:ext cx="3563888" cy="570795"/>
          </a:xfrm>
        </p:spPr>
        <p:txBody>
          <a:bodyPr>
            <a:normAutofit fontScale="90000"/>
          </a:bodyPr>
          <a:lstStyle/>
          <a:p>
            <a:r>
              <a:rPr lang="en-GB" sz="2400" dirty="0" smtClean="0"/>
              <a:t>Glacial </a:t>
            </a:r>
            <a:r>
              <a:rPr lang="en-GB" sz="2400" dirty="0" err="1" smtClean="0"/>
              <a:t>landsystems</a:t>
            </a:r>
            <a:r>
              <a:rPr lang="en-GB" sz="2400" dirty="0" smtClean="0"/>
              <a:t> – acknowledging variety</a:t>
            </a:r>
            <a:endParaRPr lang="en-GB" sz="2400" dirty="0"/>
          </a:p>
        </p:txBody>
      </p:sp>
      <p:pic>
        <p:nvPicPr>
          <p:cNvPr id="2050" name="Picture 2" descr="G:\Glacial landsystems\Conceptual diagrams\Eyles 1983 supraglacial with frozen margi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8246"/>
            <a:ext cx="316835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Glacial landsystems\Conceptual diagrams\Eyles subglacial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83676"/>
            <a:ext cx="3407754" cy="207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993" y="804403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Eyles</a:t>
            </a:r>
            <a:r>
              <a:rPr lang="en-GB" dirty="0" smtClean="0"/>
              <a:t> (1983) – Glacial Geology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318740" y="3356992"/>
            <a:ext cx="2801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Clayton &amp; Moran (1974) </a:t>
            </a:r>
          </a:p>
          <a:p>
            <a:r>
              <a:rPr lang="en-GB" dirty="0" smtClean="0"/>
              <a:t>      – the original process- </a:t>
            </a:r>
          </a:p>
          <a:p>
            <a:r>
              <a:rPr lang="en-GB" dirty="0"/>
              <a:t> </a:t>
            </a:r>
            <a:r>
              <a:rPr lang="en-GB" dirty="0" smtClean="0"/>
              <a:t>                           form model</a:t>
            </a:r>
            <a:endParaRPr lang="en-GB" dirty="0"/>
          </a:p>
        </p:txBody>
      </p:sp>
      <p:sp>
        <p:nvSpPr>
          <p:cNvPr id="6" name="Curved Left Arrow 5"/>
          <p:cNvSpPr/>
          <p:nvPr/>
        </p:nvSpPr>
        <p:spPr>
          <a:xfrm rot="4717763">
            <a:off x="6413832" y="3771708"/>
            <a:ext cx="373626" cy="96711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032" y="0"/>
            <a:ext cx="4275369" cy="123110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sz="1400" b="1" i="1" dirty="0" err="1" smtClean="0"/>
              <a:t>Landsystem</a:t>
            </a:r>
            <a:r>
              <a:rPr lang="en-GB" sz="1400" b="1" i="1" dirty="0" smtClean="0"/>
              <a:t>: </a:t>
            </a:r>
            <a:r>
              <a:rPr lang="en-GB" sz="1400" dirty="0" smtClean="0"/>
              <a:t>area of common terrain attributes, different from those of adjacent areas, in which recurring patterns of topography, soils &amp; vegetation reflect the underlying geology, past erosional &amp; depositional processes, &amp; climate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97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3587046" cy="261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4" y="5010395"/>
            <a:ext cx="2813829" cy="186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53866" cy="404664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/>
              <a:t>Process-form models: modern analogues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390" y="2924944"/>
            <a:ext cx="4572000" cy="420343"/>
          </a:xfrm>
        </p:spPr>
        <p:txBody>
          <a:bodyPr>
            <a:normAutofit/>
          </a:bodyPr>
          <a:lstStyle/>
          <a:p>
            <a:pPr marL="176213" indent="-176213"/>
            <a:r>
              <a:rPr lang="en-GB" sz="2000" dirty="0" smtClean="0"/>
              <a:t>The </a:t>
            </a:r>
            <a:r>
              <a:rPr lang="en-GB" sz="2000" dirty="0" err="1" smtClean="0"/>
              <a:t>Breiðamerkurjökull</a:t>
            </a:r>
            <a:r>
              <a:rPr lang="en-GB" sz="2000" dirty="0" smtClean="0"/>
              <a:t> legacy</a:t>
            </a:r>
            <a:endParaRPr lang="en-GB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477"/>
            <a:ext cx="4563390" cy="252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90" y="387823"/>
            <a:ext cx="4552887" cy="250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93" y="3509212"/>
            <a:ext cx="6046994" cy="334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69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F:\Glacial landsystems\Breida\Fjalls &amp; W Breida orth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23"/>
          <a:stretch/>
        </p:blipFill>
        <p:spPr bwMode="auto">
          <a:xfrm>
            <a:off x="3530992" y="346676"/>
            <a:ext cx="2592287" cy="27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53866" cy="404664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/>
              <a:t>Process-form models – modern analogues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17" y="383360"/>
            <a:ext cx="4572000" cy="420343"/>
          </a:xfrm>
        </p:spPr>
        <p:txBody>
          <a:bodyPr>
            <a:normAutofit/>
          </a:bodyPr>
          <a:lstStyle/>
          <a:p>
            <a:pPr marL="176213" indent="-176213"/>
            <a:r>
              <a:rPr lang="en-GB" sz="2000" dirty="0" smtClean="0"/>
              <a:t>The </a:t>
            </a:r>
            <a:r>
              <a:rPr lang="en-GB" sz="2000" dirty="0" err="1" smtClean="0"/>
              <a:t>Breiðamerkurjökull</a:t>
            </a:r>
            <a:r>
              <a:rPr lang="en-GB" sz="2000" dirty="0" smtClean="0"/>
              <a:t> legacy</a:t>
            </a:r>
            <a:endParaRPr lang="en-GB" sz="20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85251"/>
            <a:ext cx="5953866" cy="2072749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17" y="825008"/>
            <a:ext cx="3564805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b="1" i="1" dirty="0" smtClean="0"/>
              <a:t>Process–form model </a:t>
            </a:r>
            <a:r>
              <a:rPr lang="en-GB" dirty="0" smtClean="0"/>
              <a:t>- conceptual model that emphasizes the  genetic interrelationships of specific  landform– sediment associations at both local &amp; regional scales in terms of known process &amp; form linkages                     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93221" y="5301208"/>
            <a:ext cx="3124199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dirty="0" smtClean="0"/>
              <a:t>First process-form model from modern glacier margin?</a:t>
            </a:r>
          </a:p>
          <a:p>
            <a:r>
              <a:rPr lang="en-GB" dirty="0"/>
              <a:t> </a:t>
            </a:r>
            <a:endParaRPr lang="en-GB" dirty="0" smtClean="0"/>
          </a:p>
          <a:p>
            <a:r>
              <a:rPr lang="en-GB" dirty="0"/>
              <a:t> </a:t>
            </a:r>
            <a:r>
              <a:rPr lang="en-GB" dirty="0" smtClean="0"/>
              <a:t>  - Price (1969),   </a:t>
            </a:r>
          </a:p>
          <a:p>
            <a:r>
              <a:rPr lang="en-GB" dirty="0"/>
              <a:t> </a:t>
            </a:r>
            <a:r>
              <a:rPr lang="en-GB" dirty="0" smtClean="0"/>
              <a:t>      </a:t>
            </a:r>
            <a:r>
              <a:rPr lang="en-GB" dirty="0" err="1" smtClean="0"/>
              <a:t>Breiðamerkurjökull</a:t>
            </a:r>
            <a:r>
              <a:rPr lang="en-GB" dirty="0" smtClean="0"/>
              <a:t>, Iceland</a:t>
            </a:r>
            <a:endParaRPr lang="en-GB" dirty="0"/>
          </a:p>
        </p:txBody>
      </p:sp>
      <p:pic>
        <p:nvPicPr>
          <p:cNvPr id="12" name="Picture 6" descr="lastscan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0"/>
            <a:ext cx="2961244" cy="512449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lastscan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" y="2996952"/>
            <a:ext cx="6046556" cy="1641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6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65862"/>
          </a:xfrm>
        </p:spPr>
        <p:txBody>
          <a:bodyPr/>
          <a:lstStyle/>
          <a:p>
            <a:pPr>
              <a:buFontTx/>
              <a:buNone/>
            </a:pPr>
            <a:r>
              <a:rPr lang="en-GB" sz="2400" b="1" dirty="0"/>
              <a:t>Process-form models </a:t>
            </a:r>
            <a:r>
              <a:rPr lang="en-GB" sz="2400" b="1" dirty="0" smtClean="0"/>
              <a:t>- Icelandic active temperate glaciers  </a:t>
            </a:r>
            <a:endParaRPr lang="en-GB" sz="2000" b="1" dirty="0" smtClean="0"/>
          </a:p>
          <a:p>
            <a:r>
              <a:rPr lang="en-GB" altLang="en-US" sz="2000" i="1" dirty="0" smtClean="0"/>
              <a:t>Depositional </a:t>
            </a:r>
            <a:r>
              <a:rPr lang="en-GB" altLang="en-US" sz="2000" i="1" dirty="0"/>
              <a:t>domains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(</a:t>
            </a:r>
            <a:r>
              <a:rPr lang="en-GB" altLang="en-US" sz="2000" dirty="0"/>
              <a:t>diagnostic landform-sediment </a:t>
            </a:r>
            <a:r>
              <a:rPr lang="en-GB" altLang="en-US" sz="2000" dirty="0" smtClean="0"/>
              <a:t>associations</a:t>
            </a:r>
            <a:r>
              <a:rPr lang="en-GB" altLang="en-US" sz="2000" dirty="0"/>
              <a:t>) = </a:t>
            </a:r>
            <a:endParaRPr lang="en-GB" altLang="en-US" sz="2000" dirty="0" smtClean="0"/>
          </a:p>
          <a:p>
            <a:pPr marL="0" indent="0">
              <a:buNone/>
            </a:pPr>
            <a:r>
              <a:rPr lang="en-GB" altLang="en-US" sz="2000" dirty="0" smtClean="0"/>
              <a:t>        1</a:t>
            </a:r>
            <a:r>
              <a:rPr lang="en-GB" altLang="en-US" sz="2000" dirty="0"/>
              <a:t>) Marginal </a:t>
            </a:r>
            <a:r>
              <a:rPr lang="en-GB" altLang="en-US" sz="2000" dirty="0" smtClean="0"/>
              <a:t>morainic; 2</a:t>
            </a:r>
            <a:r>
              <a:rPr lang="en-GB" altLang="en-US" sz="2000" dirty="0"/>
              <a:t>) </a:t>
            </a:r>
            <a:r>
              <a:rPr lang="en-GB" altLang="en-US" sz="2000" dirty="0" err="1"/>
              <a:t>Glacifluvial</a:t>
            </a:r>
            <a:r>
              <a:rPr lang="en-GB" altLang="en-US" sz="2000" dirty="0"/>
              <a:t> &amp; </a:t>
            </a:r>
            <a:r>
              <a:rPr lang="en-GB" altLang="en-US" sz="2000" dirty="0" err="1" smtClean="0"/>
              <a:t>glacilacustrine</a:t>
            </a:r>
            <a:r>
              <a:rPr lang="en-GB" altLang="en-US" sz="2000" dirty="0" smtClean="0"/>
              <a:t>; 3</a:t>
            </a:r>
            <a:r>
              <a:rPr lang="en-GB" altLang="en-US" sz="2000" dirty="0"/>
              <a:t>) Subglacial</a:t>
            </a:r>
            <a:endParaRPr lang="en-US" altLang="en-US" sz="2000" b="1" dirty="0"/>
          </a:p>
          <a:p>
            <a:endParaRPr lang="en-US" altLang="en-US" sz="2000" b="1" dirty="0"/>
          </a:p>
        </p:txBody>
      </p:sp>
      <p:pic>
        <p:nvPicPr>
          <p:cNvPr id="81924" name="Picture 4" descr="Active temperate landsystem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28714"/>
            <a:ext cx="6427720" cy="282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lastscan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78954"/>
            <a:ext cx="3098751" cy="333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astsca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750" y="1208869"/>
            <a:ext cx="3245603" cy="281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:\DJAE\Figures &amp; photos\Glacial landsystems\Breida\1945 mosaic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9078" r="34273" b="15922"/>
          <a:stretch/>
        </p:blipFill>
        <p:spPr bwMode="auto">
          <a:xfrm>
            <a:off x="6365639" y="1178954"/>
            <a:ext cx="277836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5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1300</Words>
  <Application>Microsoft Office PowerPoint</Application>
  <PresentationFormat>On-screen Show (4:3)</PresentationFormat>
  <Paragraphs>213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Mapping surficial geology and geomorphology in landscapes undergoing rapid deglaciation  (lessons for understanding Quaternary glacial geology) </vt:lpstr>
      <vt:lpstr>Quaternary geology – a Canadian perspective   (because that’s where I learned my craft!) </vt:lpstr>
      <vt:lpstr>What did Canadian Quaternary glacial geology do well?</vt:lpstr>
      <vt:lpstr>PowerPoint Presentation</vt:lpstr>
      <vt:lpstr>Complexity beyond the glaciated valley model for glaciation</vt:lpstr>
      <vt:lpstr>Glacial landsystems – acknowledging variety</vt:lpstr>
      <vt:lpstr>Process-form models: modern analogues</vt:lpstr>
      <vt:lpstr>Process-form models – modern analogues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Process-form models: Kvíárjökull - an overdeepening in the act of revealing itself </vt:lpstr>
      <vt:lpstr>PowerPoint Presentation</vt:lpstr>
      <vt:lpstr>PowerPoint Presentation</vt:lpstr>
      <vt:lpstr>PowerPoint Presentation</vt:lpstr>
      <vt:lpstr>Process-form models:surging glaciers  </vt:lpstr>
      <vt:lpstr>Process-form models: surging glaciers </vt:lpstr>
      <vt:lpstr>Process-form models – modern analogues</vt:lpstr>
      <vt:lpstr>Process-form models – modern analogues</vt:lpstr>
      <vt:lpstr>Using UAVs – charting recent landform development at Fláajökull</vt:lpstr>
      <vt:lpstr>Flutings, till eskers &amp; CSRs</vt:lpstr>
      <vt:lpstr>Till esker-crevasse squeeze ridge continuum – its not all surge indicative</vt:lpstr>
      <vt:lpstr>Utilizing modern satellite data – Kumtor Gold Mine </vt:lpstr>
      <vt:lpstr>Utilizing modern satellite data – Kumtor Gold Mine </vt:lpstr>
      <vt:lpstr>Utilizing modern satellite data – Kumtor Gold Mine </vt:lpstr>
      <vt:lpstr>Utilizing modern satellite data – Kumtor Gold Mine </vt:lpstr>
      <vt:lpstr>Glacial landsystems – why bother?</vt:lpstr>
      <vt:lpstr>Quaternary glacial geology – Landsystem applications</vt:lpstr>
      <vt:lpstr>Spatial/temporal overprinting in the SW Laurentide Ice Sheet   </vt:lpstr>
      <vt:lpstr>PowerPoint Presentation</vt:lpstr>
      <vt:lpstr>Spatial/temporal overprinting in the SW Laurentide Ice Sheet   </vt:lpstr>
      <vt:lpstr>Spatial/temporal overprinting in the SW Laurentide Ice Sheet   </vt:lpstr>
      <vt:lpstr>PowerPoint Presentation</vt:lpstr>
      <vt:lpstr>PowerPoint Presentation</vt:lpstr>
      <vt:lpstr>PowerPoint Presentation</vt:lpstr>
      <vt:lpstr>The status of Quaternary Domains – time to surpass Canadian Quaternary geology  (Booth et al. 2015) </vt:lpstr>
      <vt:lpstr>New landsystem-based classification scheme for domains (and type localities) – UK based approach</vt:lpstr>
      <vt:lpstr>Thanks – and remember, the devil is in the detail!</vt:lpstr>
    </vt:vector>
  </TitlesOfParts>
  <Company>Durham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"Mapping surficial geology and geomorphology in landscapes undergoing rapid deglaciation: lessons for understanding Quaternary geology"</dc:title>
  <dc:creator>EVANS D.J.A.</dc:creator>
  <cp:lastModifiedBy>Eleanor Lewis</cp:lastModifiedBy>
  <cp:revision>46</cp:revision>
  <dcterms:created xsi:type="dcterms:W3CDTF">2015-07-10T19:03:57Z</dcterms:created>
  <dcterms:modified xsi:type="dcterms:W3CDTF">2016-02-15T11:09:19Z</dcterms:modified>
</cp:coreProperties>
</file>